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9" r:id="rId3"/>
    <p:sldId id="281" r:id="rId4"/>
    <p:sldId id="282" r:id="rId5"/>
    <p:sldId id="283" r:id="rId6"/>
    <p:sldId id="284" r:id="rId7"/>
    <p:sldId id="285" r:id="rId8"/>
    <p:sldId id="275" r:id="rId9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p5cOK9ahME" TargetMode="External"/><Relationship Id="rId5" Type="http://schemas.openxmlformats.org/officeDocument/2006/relationships/hyperlink" Target="https://www.youtube.com/watch?v=O5JssN0sN9o" TargetMode="External"/><Relationship Id="rId4" Type="http://schemas.openxmlformats.org/officeDocument/2006/relationships/hyperlink" Target="http://www.ban.org/trash-transparenc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 IMPEL konference o odpadech a přeshraniční přepravě odpadů </a:t>
            </a:r>
          </a:p>
          <a:p>
            <a:pPr marL="268288" algn="r"/>
            <a:endParaRPr lang="cs-CZ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Zemek</a:t>
            </a: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Místo jednání: </a:t>
            </a:r>
            <a:r>
              <a:rPr lang="cs-CZ" b="1" dirty="0" smtClean="0">
                <a:solidFill>
                  <a:schemeClr val="tx2"/>
                </a:solidFill>
              </a:rPr>
              <a:t>Frankfurt (</a:t>
            </a:r>
            <a:r>
              <a:rPr lang="cs-CZ" b="1" dirty="0" err="1" smtClean="0">
                <a:solidFill>
                  <a:schemeClr val="tx2"/>
                </a:solidFill>
              </a:rPr>
              <a:t>Eschborn</a:t>
            </a:r>
            <a:r>
              <a:rPr lang="cs-CZ" b="1" dirty="0" smtClean="0">
                <a:solidFill>
                  <a:schemeClr val="tx2"/>
                </a:solidFill>
              </a:rPr>
              <a:t>), SRN</a:t>
            </a:r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Datum: </a:t>
            </a:r>
            <a:r>
              <a:rPr lang="cs-CZ" b="1" dirty="0" smtClean="0">
                <a:solidFill>
                  <a:schemeClr val="tx2"/>
                </a:solidFill>
              </a:rPr>
              <a:t>8. – 10.6.2016 </a:t>
            </a:r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chemeClr val="tx2"/>
                </a:solidFill>
              </a:rPr>
              <a:t>Téma</a:t>
            </a:r>
            <a:r>
              <a:rPr lang="cs-CZ" b="1" dirty="0" smtClean="0">
                <a:solidFill>
                  <a:schemeClr val="tx2"/>
                </a:solidFill>
              </a:rPr>
              <a:t>: </a:t>
            </a:r>
            <a:r>
              <a:rPr lang="cs-CZ" b="1" i="1" dirty="0" smtClean="0">
                <a:solidFill>
                  <a:schemeClr val="tx2"/>
                </a:solidFill>
              </a:rPr>
              <a:t>“</a:t>
            </a:r>
            <a:r>
              <a:rPr lang="cs-CZ" b="1" i="1" dirty="0" err="1" smtClean="0">
                <a:solidFill>
                  <a:schemeClr val="tx2"/>
                </a:solidFill>
              </a:rPr>
              <a:t>Circular</a:t>
            </a:r>
            <a:r>
              <a:rPr lang="cs-CZ" b="1" i="1" dirty="0" smtClean="0">
                <a:solidFill>
                  <a:schemeClr val="tx2"/>
                </a:solidFill>
              </a:rPr>
              <a:t> </a:t>
            </a:r>
            <a:r>
              <a:rPr lang="cs-CZ" b="1" i="1" dirty="0" err="1" smtClean="0">
                <a:solidFill>
                  <a:schemeClr val="tx2"/>
                </a:solidFill>
              </a:rPr>
              <a:t>economy</a:t>
            </a:r>
            <a:r>
              <a:rPr lang="cs-CZ" b="1" i="1" dirty="0" smtClean="0">
                <a:solidFill>
                  <a:schemeClr val="tx2"/>
                </a:solidFill>
              </a:rPr>
              <a:t> and </a:t>
            </a:r>
            <a:r>
              <a:rPr lang="cs-CZ" b="1" i="1" dirty="0" err="1" smtClean="0">
                <a:solidFill>
                  <a:schemeClr val="tx2"/>
                </a:solidFill>
              </a:rPr>
              <a:t>international</a:t>
            </a:r>
            <a:r>
              <a:rPr lang="cs-CZ" b="1" i="1" dirty="0" smtClean="0">
                <a:solidFill>
                  <a:schemeClr val="tx2"/>
                </a:solidFill>
              </a:rPr>
              <a:t> </a:t>
            </a:r>
            <a:r>
              <a:rPr lang="cs-CZ" b="1" i="1" dirty="0" err="1" smtClean="0">
                <a:solidFill>
                  <a:schemeClr val="tx2"/>
                </a:solidFill>
              </a:rPr>
              <a:t>cooperation</a:t>
            </a:r>
            <a:r>
              <a:rPr lang="cs-CZ" b="1" i="1" dirty="0" smtClean="0">
                <a:solidFill>
                  <a:schemeClr val="tx2"/>
                </a:solidFill>
              </a:rPr>
              <a:t>”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zasedání pořádala německá agentura pro mezinárodní spolupráci GIZ prostředí ve spolupráci se Sekretariátem IMPEL.</a:t>
            </a:r>
          </a:p>
        </p:txBody>
      </p:sp>
    </p:spTree>
    <p:extLst>
      <p:ext uri="{BB962C8B-B14F-4D97-AF65-F5344CB8AC3E}">
        <p14:creationId xmlns:p14="http://schemas.microsoft.com/office/powerpoint/2010/main" val="13719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/>
                </a:solidFill>
              </a:rPr>
              <a:t>Účast: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zástupci </a:t>
            </a:r>
            <a:r>
              <a:rPr lang="cs-CZ" dirty="0">
                <a:solidFill>
                  <a:schemeClr val="tx2"/>
                </a:solidFill>
              </a:rPr>
              <a:t>státních institucí ze všech členských zemí Evropské unie zabývajících se ochranou životního </a:t>
            </a:r>
            <a:r>
              <a:rPr lang="cs-CZ" dirty="0" smtClean="0">
                <a:solidFill>
                  <a:schemeClr val="tx2"/>
                </a:solidFill>
              </a:rPr>
              <a:t>prostředí (oblast PPO),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zástupci  </a:t>
            </a:r>
            <a:r>
              <a:rPr lang="cs-CZ" dirty="0">
                <a:solidFill>
                  <a:schemeClr val="tx2"/>
                </a:solidFill>
              </a:rPr>
              <a:t>celních či policejních orgánů některých členských zemí </a:t>
            </a:r>
            <a:r>
              <a:rPr lang="cs-CZ" dirty="0" smtClean="0">
                <a:solidFill>
                  <a:schemeClr val="tx2"/>
                </a:solidFill>
              </a:rPr>
              <a:t>EU,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zástupci </a:t>
            </a:r>
            <a:r>
              <a:rPr lang="cs-CZ" dirty="0">
                <a:solidFill>
                  <a:schemeClr val="tx2"/>
                </a:solidFill>
              </a:rPr>
              <a:t>Evropské komise, 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Sekretariátu </a:t>
            </a:r>
            <a:r>
              <a:rPr lang="cs-CZ" dirty="0">
                <a:solidFill>
                  <a:schemeClr val="tx2"/>
                </a:solidFill>
              </a:rPr>
              <a:t>Basilejské </a:t>
            </a:r>
            <a:r>
              <a:rPr lang="cs-CZ" dirty="0" smtClean="0">
                <a:solidFill>
                  <a:schemeClr val="tx2"/>
                </a:solidFill>
              </a:rPr>
              <a:t>úmluvy,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zástupci </a:t>
            </a:r>
            <a:r>
              <a:rPr lang="cs-CZ" dirty="0">
                <a:solidFill>
                  <a:schemeClr val="tx2"/>
                </a:solidFill>
              </a:rPr>
              <a:t>organizací Afriky a </a:t>
            </a:r>
            <a:r>
              <a:rPr lang="cs-CZ" dirty="0" smtClean="0">
                <a:solidFill>
                  <a:schemeClr val="tx2"/>
                </a:solidFill>
              </a:rPr>
              <a:t>Číny.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Českou </a:t>
            </a:r>
            <a:r>
              <a:rPr lang="cs-CZ" dirty="0">
                <a:solidFill>
                  <a:schemeClr val="tx2"/>
                </a:solidFill>
              </a:rPr>
              <a:t>republiku </a:t>
            </a:r>
            <a:r>
              <a:rPr lang="cs-CZ" dirty="0" smtClean="0">
                <a:solidFill>
                  <a:schemeClr val="tx2"/>
                </a:solidFill>
              </a:rPr>
              <a:t>zastupovala </a:t>
            </a:r>
            <a:r>
              <a:rPr lang="cs-CZ" dirty="0">
                <a:solidFill>
                  <a:schemeClr val="tx2"/>
                </a:solidFill>
              </a:rPr>
              <a:t>Ing. Jana Samková a Ing. Irena Sedláčková z Ministerstva životního prostředí ČR. </a:t>
            </a:r>
          </a:p>
        </p:txBody>
      </p:sp>
    </p:spTree>
    <p:extLst>
      <p:ext uri="{BB962C8B-B14F-4D97-AF65-F5344CB8AC3E}">
        <p14:creationId xmlns:p14="http://schemas.microsoft.com/office/powerpoint/2010/main" val="15499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Základní cíle konference IMPEL/TSF 2010:</a:t>
            </a:r>
          </a:p>
          <a:p>
            <a:pPr lvl="0"/>
            <a:r>
              <a:rPr lang="cs-CZ" dirty="0">
                <a:solidFill>
                  <a:schemeClr val="tx2"/>
                </a:solidFill>
              </a:rPr>
              <a:t>Výměna informací a zkušeností o přeshraniční přepravě odpadů prováděné v souladu s nařízením Rady (ES) č. 1013/2006, o přepravě </a:t>
            </a:r>
            <a:r>
              <a:rPr lang="cs-CZ" dirty="0" smtClean="0">
                <a:solidFill>
                  <a:schemeClr val="tx2"/>
                </a:solidFill>
              </a:rPr>
              <a:t>odpadů.</a:t>
            </a:r>
            <a:endParaRPr lang="cs-CZ" dirty="0">
              <a:solidFill>
                <a:schemeClr val="tx2"/>
              </a:solidFill>
            </a:endParaRPr>
          </a:p>
          <a:p>
            <a:pPr lvl="0"/>
            <a:r>
              <a:rPr lang="cs-CZ" dirty="0">
                <a:solidFill>
                  <a:schemeClr val="tx2"/>
                </a:solidFill>
              </a:rPr>
              <a:t>Propagace výsledků práce IMPEL</a:t>
            </a:r>
          </a:p>
          <a:p>
            <a:pPr lvl="0"/>
            <a:r>
              <a:rPr lang="cs-CZ" dirty="0">
                <a:solidFill>
                  <a:schemeClr val="tx2"/>
                </a:solidFill>
              </a:rPr>
              <a:t>Sjednocování přístupů v rámci EU v dané </a:t>
            </a:r>
            <a:r>
              <a:rPr lang="cs-CZ" dirty="0" smtClean="0">
                <a:solidFill>
                  <a:schemeClr val="tx2"/>
                </a:solidFill>
              </a:rPr>
              <a:t>problematice</a:t>
            </a:r>
          </a:p>
          <a:p>
            <a:pPr lvl="0"/>
            <a:r>
              <a:rPr lang="cs-CZ" dirty="0" smtClean="0">
                <a:solidFill>
                  <a:schemeClr val="tx2"/>
                </a:solidFill>
              </a:rPr>
              <a:t>Seznámení s principy cirkulární ekonomiky z pohledu EK</a:t>
            </a:r>
            <a:endParaRPr lang="cs-CZ" dirty="0">
              <a:solidFill>
                <a:schemeClr val="tx2"/>
              </a:solidFill>
            </a:endParaRPr>
          </a:p>
          <a:p>
            <a:pPr lvl="0"/>
            <a:r>
              <a:rPr lang="cs-CZ" b="1" dirty="0">
                <a:solidFill>
                  <a:schemeClr val="tx2"/>
                </a:solidFill>
              </a:rPr>
              <a:t>Zlepšení spolupráce v problematice a otázce nelegálních přeprav odpadů do Afriky, včetně koordinace akcí proti těmto praktikám</a:t>
            </a:r>
          </a:p>
          <a:p>
            <a:pPr lvl="0"/>
            <a:r>
              <a:rPr lang="cs-CZ" b="1" dirty="0">
                <a:solidFill>
                  <a:schemeClr val="tx2"/>
                </a:solidFill>
              </a:rPr>
              <a:t>Zlepšení a prohlubování spolupráce mezi jednotlivými orgány při prosazování </a:t>
            </a:r>
            <a:r>
              <a:rPr lang="cs-CZ" b="1" dirty="0" smtClean="0">
                <a:solidFill>
                  <a:schemeClr val="tx2"/>
                </a:solidFill>
              </a:rPr>
              <a:t>legislativy</a:t>
            </a:r>
          </a:p>
          <a:p>
            <a:pPr lvl="0"/>
            <a:r>
              <a:rPr lang="cs-CZ" sz="3100" dirty="0" smtClean="0">
                <a:solidFill>
                  <a:schemeClr val="tx2"/>
                </a:solidFill>
              </a:rPr>
              <a:t>Prezentace probíhajících projektů IMPEL/TFS, získání </a:t>
            </a:r>
            <a:r>
              <a:rPr lang="cs-CZ" dirty="0">
                <a:solidFill>
                  <a:schemeClr val="tx2"/>
                </a:solidFill>
              </a:rPr>
              <a:t>nových nápadů pro projekty v rámci </a:t>
            </a:r>
            <a:r>
              <a:rPr lang="cs-CZ" dirty="0" err="1">
                <a:solidFill>
                  <a:schemeClr val="tx2"/>
                </a:solidFill>
              </a:rPr>
              <a:t>Waste</a:t>
            </a:r>
            <a:r>
              <a:rPr lang="cs-CZ" dirty="0">
                <a:solidFill>
                  <a:schemeClr val="tx2"/>
                </a:solidFill>
              </a:rPr>
              <a:t> a TFS </a:t>
            </a:r>
            <a:r>
              <a:rPr lang="cs-CZ" dirty="0" smtClean="0">
                <a:solidFill>
                  <a:schemeClr val="tx2"/>
                </a:solidFill>
              </a:rPr>
              <a:t>teamu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Projekty</a:t>
            </a:r>
          </a:p>
          <a:p>
            <a:pPr lvl="1"/>
            <a:r>
              <a:rPr lang="cs-CZ" dirty="0" err="1" smtClean="0">
                <a:solidFill>
                  <a:schemeClr val="tx2"/>
                </a:solidFill>
              </a:rPr>
              <a:t>Enforcement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Actions</a:t>
            </a:r>
            <a:endParaRPr lang="cs-CZ" dirty="0" smtClean="0">
              <a:solidFill>
                <a:schemeClr val="tx2"/>
              </a:solidFill>
            </a:endParaRP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Waste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Shipment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Inspection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Planning</a:t>
            </a:r>
            <a:endParaRPr lang="cs-CZ" dirty="0" smtClean="0">
              <a:solidFill>
                <a:schemeClr val="tx2"/>
              </a:solidFill>
            </a:endParaRP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Landfill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project</a:t>
            </a:r>
            <a:endParaRPr lang="cs-CZ" dirty="0" smtClean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NCP </a:t>
            </a:r>
            <a:r>
              <a:rPr lang="cs-CZ" dirty="0" err="1">
                <a:solidFill>
                  <a:schemeClr val="tx2"/>
                </a:solidFill>
              </a:rPr>
              <a:t>days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Pro inspekci </a:t>
            </a:r>
            <a:r>
              <a:rPr lang="cs-CZ" dirty="0">
                <a:solidFill>
                  <a:schemeClr val="tx2"/>
                </a:solidFill>
              </a:rPr>
              <a:t>je z těchto projektů nejaktuálnější projekt k plánování inspekcí podle nařízení 1013/2016. Na základě metodiky vzniklé v rámci tohoto projektu budou členské státy postupovat při vypracování plánů inspekcí pro roky 2017 a následující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Workshop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Další workshopy zaměřeny na WEEE a spolupráci mezi zeměmi a jednotlivými kontrolními orgány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>
                <a:solidFill>
                  <a:schemeClr val="tx2"/>
                </a:solidFill>
              </a:rPr>
              <a:t>Druhý den byl zakončen velmi zajímavou exkurzí do zařízení ke zpracování odpadů (House </a:t>
            </a:r>
            <a:r>
              <a:rPr lang="cs-CZ" sz="2500" dirty="0" err="1">
                <a:solidFill>
                  <a:schemeClr val="tx2"/>
                </a:solidFill>
              </a:rPr>
              <a:t>of</a:t>
            </a:r>
            <a:r>
              <a:rPr lang="cs-CZ" sz="2500" dirty="0">
                <a:solidFill>
                  <a:schemeClr val="tx2"/>
                </a:solidFill>
              </a:rPr>
              <a:t> </a:t>
            </a:r>
            <a:r>
              <a:rPr lang="cs-CZ" sz="2500" dirty="0" err="1">
                <a:solidFill>
                  <a:schemeClr val="tx2"/>
                </a:solidFill>
              </a:rPr>
              <a:t>clear</a:t>
            </a:r>
            <a:r>
              <a:rPr lang="cs-CZ" sz="2500" dirty="0">
                <a:solidFill>
                  <a:schemeClr val="tx2"/>
                </a:solidFill>
              </a:rPr>
              <a:t> </a:t>
            </a:r>
            <a:r>
              <a:rPr lang="cs-CZ" sz="2500" dirty="0" err="1">
                <a:solidFill>
                  <a:schemeClr val="tx2"/>
                </a:solidFill>
              </a:rPr>
              <a:t>Energy</a:t>
            </a:r>
            <a:r>
              <a:rPr lang="cs-CZ" sz="2500" dirty="0">
                <a:solidFill>
                  <a:schemeClr val="tx2"/>
                </a:solidFill>
              </a:rPr>
              <a:t>) na bývalé skládce komunálního </a:t>
            </a:r>
            <a:r>
              <a:rPr lang="cs-CZ" sz="2500" dirty="0" smtClean="0">
                <a:solidFill>
                  <a:schemeClr val="tx2"/>
                </a:solidFill>
              </a:rPr>
              <a:t>odpadu</a:t>
            </a:r>
          </a:p>
          <a:p>
            <a:r>
              <a:rPr lang="cs-CZ" sz="2500" dirty="0" smtClean="0">
                <a:solidFill>
                  <a:schemeClr val="tx2"/>
                </a:solidFill>
              </a:rPr>
              <a:t>zpracování </a:t>
            </a:r>
            <a:r>
              <a:rPr lang="cs-CZ" sz="2500" dirty="0">
                <a:solidFill>
                  <a:schemeClr val="tx2"/>
                </a:solidFill>
              </a:rPr>
              <a:t>biologicky rozložitelných odpadů suchou fermentací v termofilních </a:t>
            </a:r>
            <a:r>
              <a:rPr lang="cs-CZ" sz="2500" dirty="0" smtClean="0">
                <a:solidFill>
                  <a:schemeClr val="tx2"/>
                </a:solidFill>
              </a:rPr>
              <a:t>bioreaktorech, s následnou </a:t>
            </a:r>
            <a:r>
              <a:rPr lang="cs-CZ" sz="2500" dirty="0" err="1" smtClean="0">
                <a:solidFill>
                  <a:schemeClr val="tx2"/>
                </a:solidFill>
              </a:rPr>
              <a:t>kogenerací</a:t>
            </a:r>
            <a:r>
              <a:rPr lang="cs-CZ" sz="2500" dirty="0" smtClean="0">
                <a:solidFill>
                  <a:schemeClr val="tx2"/>
                </a:solidFill>
              </a:rPr>
              <a:t> bioplynu a skládkového plynu,</a:t>
            </a:r>
          </a:p>
          <a:p>
            <a:r>
              <a:rPr lang="cs-CZ" sz="2500" dirty="0" smtClean="0">
                <a:solidFill>
                  <a:schemeClr val="tx2"/>
                </a:solidFill>
              </a:rPr>
              <a:t>větrná a solární energie,</a:t>
            </a:r>
          </a:p>
          <a:p>
            <a:r>
              <a:rPr lang="cs-CZ" sz="2500" dirty="0" smtClean="0">
                <a:solidFill>
                  <a:schemeClr val="tx2"/>
                </a:solidFill>
              </a:rPr>
              <a:t>zpracování </a:t>
            </a:r>
            <a:r>
              <a:rPr lang="cs-CZ" sz="2500" dirty="0">
                <a:solidFill>
                  <a:schemeClr val="tx2"/>
                </a:solidFill>
              </a:rPr>
              <a:t>odpadního dřeva k energetickému využití a </a:t>
            </a:r>
            <a:endParaRPr lang="cs-CZ" sz="2500" dirty="0" smtClean="0">
              <a:solidFill>
                <a:schemeClr val="tx2"/>
              </a:solidFill>
            </a:endParaRPr>
          </a:p>
          <a:p>
            <a:r>
              <a:rPr lang="cs-CZ" sz="2500" dirty="0" smtClean="0">
                <a:solidFill>
                  <a:schemeClr val="tx2"/>
                </a:solidFill>
              </a:rPr>
              <a:t>zařízení </a:t>
            </a:r>
            <a:r>
              <a:rPr lang="cs-CZ" sz="2500" dirty="0">
                <a:solidFill>
                  <a:schemeClr val="tx2"/>
                </a:solidFill>
              </a:rPr>
              <a:t>na zpracování (</a:t>
            </a:r>
            <a:r>
              <a:rPr lang="cs-CZ" sz="2500" dirty="0" err="1">
                <a:solidFill>
                  <a:schemeClr val="tx2"/>
                </a:solidFill>
              </a:rPr>
              <a:t>solidifikaci</a:t>
            </a:r>
            <a:r>
              <a:rPr lang="cs-CZ" sz="2500" dirty="0">
                <a:solidFill>
                  <a:schemeClr val="tx2"/>
                </a:solidFill>
              </a:rPr>
              <a:t> a granulaci) strusky ze zařízení ZEVO pro účely rekultivace skládky.</a:t>
            </a:r>
          </a:p>
        </p:txBody>
      </p:sp>
    </p:spTree>
    <p:extLst>
      <p:ext uri="{BB962C8B-B14F-4D97-AF65-F5344CB8AC3E}">
        <p14:creationId xmlns:p14="http://schemas.microsoft.com/office/powerpoint/2010/main" val="35983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IMPEL/TFS</a:t>
            </a:r>
            <a:endParaRPr lang="cs-CZ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400" dirty="0">
                <a:solidFill>
                  <a:schemeClr val="tx2"/>
                </a:solidFill>
              </a:rPr>
              <a:t>Poslední den konference </a:t>
            </a:r>
            <a:r>
              <a:rPr lang="cs-CZ" sz="3400" dirty="0" smtClean="0">
                <a:solidFill>
                  <a:schemeClr val="tx2"/>
                </a:solidFill>
              </a:rPr>
              <a:t>- prezentace projektů </a:t>
            </a:r>
            <a:r>
              <a:rPr lang="cs-CZ" sz="3400" dirty="0">
                <a:solidFill>
                  <a:schemeClr val="tx2"/>
                </a:solidFill>
              </a:rPr>
              <a:t>nejlepších kontrolních praktik v rámci </a:t>
            </a:r>
            <a:r>
              <a:rPr lang="cs-CZ" sz="3400" dirty="0" err="1">
                <a:solidFill>
                  <a:schemeClr val="tx2"/>
                </a:solidFill>
              </a:rPr>
              <a:t>IMPELu</a:t>
            </a:r>
            <a:r>
              <a:rPr lang="cs-CZ" sz="3400" dirty="0">
                <a:solidFill>
                  <a:schemeClr val="tx2"/>
                </a:solidFill>
              </a:rPr>
              <a:t> a mimo </a:t>
            </a:r>
            <a:r>
              <a:rPr lang="cs-CZ" sz="3400" dirty="0" smtClean="0">
                <a:solidFill>
                  <a:schemeClr val="tx2"/>
                </a:solidFill>
              </a:rPr>
              <a:t>IMPEL:</a:t>
            </a:r>
          </a:p>
          <a:p>
            <a:r>
              <a:rPr lang="cs-CZ" sz="3400" dirty="0" smtClean="0">
                <a:solidFill>
                  <a:schemeClr val="tx2"/>
                </a:solidFill>
              </a:rPr>
              <a:t>Nesmírně </a:t>
            </a:r>
            <a:r>
              <a:rPr lang="cs-CZ" sz="3400" dirty="0">
                <a:solidFill>
                  <a:schemeClr val="tx2"/>
                </a:solidFill>
              </a:rPr>
              <a:t>zajímavý byl pak projekt </a:t>
            </a:r>
            <a:r>
              <a:rPr lang="cs-CZ" sz="3400" i="1" dirty="0">
                <a:solidFill>
                  <a:schemeClr val="tx2"/>
                </a:solidFill>
              </a:rPr>
              <a:t>„</a:t>
            </a:r>
            <a:r>
              <a:rPr lang="cs-CZ" sz="3400" i="1" dirty="0" err="1">
                <a:solidFill>
                  <a:schemeClr val="tx2"/>
                </a:solidFill>
              </a:rPr>
              <a:t>The</a:t>
            </a:r>
            <a:r>
              <a:rPr lang="cs-CZ" sz="3400" i="1" dirty="0">
                <a:solidFill>
                  <a:schemeClr val="tx2"/>
                </a:solidFill>
              </a:rPr>
              <a:t> e-</a:t>
            </a:r>
            <a:r>
              <a:rPr lang="cs-CZ" sz="3400" i="1" dirty="0" err="1">
                <a:solidFill>
                  <a:schemeClr val="tx2"/>
                </a:solidFill>
              </a:rPr>
              <a:t>Trash</a:t>
            </a:r>
            <a:r>
              <a:rPr lang="cs-CZ" sz="3400" i="1" dirty="0">
                <a:solidFill>
                  <a:schemeClr val="tx2"/>
                </a:solidFill>
              </a:rPr>
              <a:t> </a:t>
            </a:r>
            <a:r>
              <a:rPr lang="cs-CZ" sz="3400" i="1" dirty="0" err="1">
                <a:solidFill>
                  <a:schemeClr val="tx2"/>
                </a:solidFill>
              </a:rPr>
              <a:t>Transparency</a:t>
            </a:r>
            <a:r>
              <a:rPr lang="cs-CZ" sz="3400" i="1" dirty="0">
                <a:solidFill>
                  <a:schemeClr val="tx2"/>
                </a:solidFill>
              </a:rPr>
              <a:t> Project“ </a:t>
            </a:r>
            <a:r>
              <a:rPr lang="cs-CZ" sz="3400" dirty="0" err="1">
                <a:solidFill>
                  <a:schemeClr val="tx2"/>
                </a:solidFill>
              </a:rPr>
              <a:t>Basel</a:t>
            </a:r>
            <a:r>
              <a:rPr lang="cs-CZ" sz="3400" dirty="0">
                <a:solidFill>
                  <a:schemeClr val="tx2"/>
                </a:solidFill>
              </a:rPr>
              <a:t> </a:t>
            </a:r>
            <a:r>
              <a:rPr lang="cs-CZ" sz="3400" dirty="0" err="1">
                <a:solidFill>
                  <a:schemeClr val="tx2"/>
                </a:solidFill>
              </a:rPr>
              <a:t>Action</a:t>
            </a:r>
            <a:r>
              <a:rPr lang="cs-CZ" sz="3400" dirty="0">
                <a:solidFill>
                  <a:schemeClr val="tx2"/>
                </a:solidFill>
              </a:rPr>
              <a:t> Network USA (BAN), který představil šéf US BAN. </a:t>
            </a:r>
          </a:p>
          <a:p>
            <a:pPr algn="just"/>
            <a:r>
              <a:rPr lang="cs-CZ" sz="3400" dirty="0" smtClean="0">
                <a:solidFill>
                  <a:schemeClr val="tx2"/>
                </a:solidFill>
              </a:rPr>
              <a:t>Projekt </a:t>
            </a:r>
            <a:r>
              <a:rPr lang="cs-CZ" sz="3400" dirty="0">
                <a:solidFill>
                  <a:schemeClr val="tx2"/>
                </a:solidFill>
              </a:rPr>
              <a:t>spočíval v reálném on-line sledování nelegálního vývozu elektroodpadů vybavených GPS lokátory do Asie (zejména </a:t>
            </a:r>
            <a:r>
              <a:rPr lang="cs-CZ" sz="3400" dirty="0" err="1">
                <a:solidFill>
                  <a:schemeClr val="tx2"/>
                </a:solidFill>
              </a:rPr>
              <a:t>Hong</a:t>
            </a:r>
            <a:r>
              <a:rPr lang="cs-CZ" sz="3400" dirty="0">
                <a:solidFill>
                  <a:schemeClr val="tx2"/>
                </a:solidFill>
              </a:rPr>
              <a:t> Kongu), kde se dále elektroodpady podařilo fyzicky vypátrat a vysledovat a zdokumentovat jejich konečný osud na nelegálních ručních primitivních demontážích, vypalování a louhování kovů. Nevyužitelné složky pak byly zdrojem četných černých skládek v okolí těchto nelegálních provozoven a zároveň zdrojem kontaminace ovzduší, půdy a </a:t>
            </a:r>
            <a:r>
              <a:rPr lang="cs-CZ" sz="3400" dirty="0" smtClean="0">
                <a:solidFill>
                  <a:schemeClr val="tx2"/>
                </a:solidFill>
              </a:rPr>
              <a:t>vody.</a:t>
            </a:r>
          </a:p>
          <a:p>
            <a:pPr lvl="1"/>
            <a:r>
              <a:rPr lang="cs-CZ" sz="2900" dirty="0" smtClean="0">
                <a:solidFill>
                  <a:schemeClr val="tx2"/>
                </a:solidFill>
              </a:rPr>
              <a:t>Zapojeny </a:t>
            </a:r>
            <a:r>
              <a:rPr lang="cs-CZ" sz="2900" dirty="0">
                <a:solidFill>
                  <a:schemeClr val="tx2"/>
                </a:solidFill>
              </a:rPr>
              <a:t>do tohoto nelegálního obchodu byly i známé americké značky jako DELL a charitativní organizace Goodwill, což jsou organizace s vysokou společenskou reputací. Zveřejnění těchto informací mělo v US velký mediální dopad a ovlivnilo zároveň jejich PR a image</a:t>
            </a:r>
            <a:r>
              <a:rPr lang="cs-CZ" sz="2900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cs-CZ" sz="2900" dirty="0">
                <a:solidFill>
                  <a:schemeClr val="tx2"/>
                </a:solidFill>
                <a:hlinkClick r:id="rId4"/>
              </a:rPr>
              <a:t>http://</a:t>
            </a:r>
            <a:r>
              <a:rPr lang="cs-CZ" sz="2900" dirty="0" smtClean="0">
                <a:solidFill>
                  <a:schemeClr val="tx2"/>
                </a:solidFill>
                <a:hlinkClick r:id="rId4"/>
              </a:rPr>
              <a:t>www.ban.org/trash-transparency</a:t>
            </a:r>
            <a:endParaRPr lang="cs-CZ" sz="2900" dirty="0" smtClean="0">
              <a:solidFill>
                <a:schemeClr val="tx2"/>
              </a:solidFill>
            </a:endParaRPr>
          </a:p>
          <a:p>
            <a:pPr lvl="1"/>
            <a:r>
              <a:rPr lang="cs-CZ" sz="2900" smtClean="0">
                <a:solidFill>
                  <a:schemeClr val="tx2"/>
                </a:solidFill>
                <a:hlinkClick r:id="rId5"/>
              </a:rPr>
              <a:t>https</a:t>
            </a:r>
            <a:r>
              <a:rPr lang="cs-CZ" sz="2900">
                <a:solidFill>
                  <a:schemeClr val="tx2"/>
                </a:solidFill>
                <a:hlinkClick r:id="rId5"/>
              </a:rPr>
              <a:t>://</a:t>
            </a:r>
            <a:r>
              <a:rPr lang="cs-CZ" sz="2900" smtClean="0">
                <a:solidFill>
                  <a:schemeClr val="tx2"/>
                </a:solidFill>
                <a:hlinkClick r:id="rId5"/>
              </a:rPr>
              <a:t>www.youtube.com/watch?v=O5JssN0sN9o</a:t>
            </a:r>
            <a:endParaRPr lang="cs-CZ" sz="2900" smtClean="0">
              <a:solidFill>
                <a:schemeClr val="tx2"/>
              </a:solidFill>
            </a:endParaRPr>
          </a:p>
          <a:p>
            <a:pPr lvl="1"/>
            <a:r>
              <a:rPr lang="cs-CZ" sz="2900" dirty="0" smtClean="0">
                <a:solidFill>
                  <a:schemeClr val="tx2"/>
                </a:solidFill>
                <a:hlinkClick r:id="rId6"/>
              </a:rPr>
              <a:t>https</a:t>
            </a:r>
            <a:r>
              <a:rPr lang="cs-CZ" sz="2900" dirty="0">
                <a:solidFill>
                  <a:schemeClr val="tx2"/>
                </a:solidFill>
                <a:hlinkClick r:id="rId6"/>
              </a:rPr>
              <a:t>://</a:t>
            </a:r>
            <a:r>
              <a:rPr lang="cs-CZ" sz="2900" dirty="0" smtClean="0">
                <a:solidFill>
                  <a:schemeClr val="tx2"/>
                </a:solidFill>
                <a:hlinkClick r:id="rId6"/>
              </a:rPr>
              <a:t>www.youtube.com/watch?v=Ip5cOK9ahME</a:t>
            </a:r>
            <a:endParaRPr lang="cs-CZ" sz="29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cs-CZ" sz="29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pozornost.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Zemek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martin.zemek@cizp.cz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1682</TotalTime>
  <Words>196</Words>
  <Application>Microsoft Office PowerPoint</Application>
  <PresentationFormat>Předvádění na obrazovce (4:3)</PresentationFormat>
  <Paragraphs>63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PPT CIZP_sablona_sablona</vt:lpstr>
      <vt:lpstr>   </vt:lpstr>
      <vt:lpstr>Konference IMPEL/TFS</vt:lpstr>
      <vt:lpstr>Konference IMPEL/TFS</vt:lpstr>
      <vt:lpstr>Konference IMPEL/TFS</vt:lpstr>
      <vt:lpstr>Konference IMPEL/TFS</vt:lpstr>
      <vt:lpstr>Konference IMPEL/TFS</vt:lpstr>
      <vt:lpstr>Konference IMPEL/TFS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Martin Zemek</cp:lastModifiedBy>
  <cp:revision>27</cp:revision>
  <cp:lastPrinted>2015-01-27T14:42:45Z</cp:lastPrinted>
  <dcterms:created xsi:type="dcterms:W3CDTF">2015-02-27T12:32:44Z</dcterms:created>
  <dcterms:modified xsi:type="dcterms:W3CDTF">2016-11-22T08:14:44Z</dcterms:modified>
</cp:coreProperties>
</file>