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267" r:id="rId9"/>
    <p:sldId id="268" r:id="rId10"/>
    <p:sldId id="269" r:id="rId11"/>
    <p:sldId id="275" r:id="rId12"/>
    <p:sldId id="293" r:id="rId13"/>
    <p:sldId id="309" r:id="rId14"/>
    <p:sldId id="294" r:id="rId15"/>
    <p:sldId id="308" r:id="rId16"/>
    <p:sldId id="305" r:id="rId17"/>
    <p:sldId id="307" r:id="rId18"/>
    <p:sldId id="310" r:id="rId19"/>
    <p:sldId id="318" r:id="rId20"/>
    <p:sldId id="319" r:id="rId21"/>
    <p:sldId id="320" r:id="rId22"/>
    <p:sldId id="32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86" autoAdjust="0"/>
  </p:normalViewPr>
  <p:slideViewPr>
    <p:cSldViewPr>
      <p:cViewPr varScale="1">
        <p:scale>
          <a:sx n="100" d="100"/>
          <a:sy n="10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63"/>
    </p:cViewPr>
  </p:sorter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2018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Oblastní inspektorát Ústí nad Labem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30. 5. 2019 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Ústí nad Labem </a:t>
            </a:r>
            <a:br>
              <a:rPr lang="cs-CZ" altLang="cs-CZ" sz="3200" dirty="0"/>
            </a:br>
            <a:r>
              <a:rPr lang="cs-CZ" altLang="cs-CZ" sz="3200" dirty="0"/>
              <a:t>– 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29406"/>
              </p:ext>
            </p:extLst>
          </p:nvPr>
        </p:nvGraphicFramePr>
        <p:xfrm>
          <a:off x="1547664" y="1484784"/>
          <a:ext cx="5688632" cy="414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233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232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16 423 205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223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220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14 787</a:t>
                      </a:r>
                      <a:r>
                        <a:rPr lang="cs-CZ" sz="1400" b="0" baseline="0" dirty="0" smtClean="0">
                          <a:solidFill>
                            <a:schemeClr val="tx2"/>
                          </a:solidFill>
                        </a:rPr>
                        <a:t> 791 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245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230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12 468 490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216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213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10 065 660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217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203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9 698 555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185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171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6 312 140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403648" y="5661248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</a:rPr>
              <a:t>Pokuty 2018 dle krajů: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68836"/>
              </p:ext>
            </p:extLst>
          </p:nvPr>
        </p:nvGraphicFramePr>
        <p:xfrm>
          <a:off x="3275856" y="5703693"/>
          <a:ext cx="396044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5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r>
                        <a:rPr lang="cs-CZ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UL        143                        128 </a:t>
                      </a:r>
                      <a:r>
                        <a:rPr lang="cs-CZ" sz="1400" u="none" strike="noStrike" dirty="0" smtClean="0">
                          <a:effectLst/>
                        </a:rPr>
                        <a:t>      </a:t>
                      </a:r>
                      <a:r>
                        <a:rPr lang="cs-CZ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5 269 205 Kč</a:t>
                      </a:r>
                      <a:endParaRPr lang="cs-CZ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95310"/>
              </p:ext>
            </p:extLst>
          </p:nvPr>
        </p:nvGraphicFramePr>
        <p:xfrm>
          <a:off x="3275856" y="5969025"/>
          <a:ext cx="396044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5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r>
                        <a:rPr lang="cs-CZ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KV         42                           43 </a:t>
                      </a:r>
                      <a:r>
                        <a:rPr lang="cs-CZ" sz="1400" u="none" strike="noStrike" dirty="0" smtClean="0">
                          <a:effectLst/>
                        </a:rPr>
                        <a:t>   </a:t>
                      </a:r>
                      <a:r>
                        <a:rPr lang="cs-CZ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  1 042 935 </a:t>
                      </a:r>
                      <a:r>
                        <a:rPr lang="cs-CZ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Kč </a:t>
                      </a:r>
                      <a:endParaRPr lang="cs-CZ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</a:t>
            </a:r>
            <a:r>
              <a:rPr lang="cs-CZ" altLang="cs-CZ" sz="3200" dirty="0" smtClean="0">
                <a:solidFill>
                  <a:schemeClr val="tx1"/>
                </a:solidFill>
              </a:rPr>
              <a:t>OI Ústí n. L. – </a:t>
            </a:r>
            <a:r>
              <a:rPr lang="cs-CZ" altLang="cs-CZ" sz="3200" dirty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632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DEMONTEX </a:t>
            </a:r>
            <a:r>
              <a:rPr lang="cs-CZ" b="1" dirty="0"/>
              <a:t>CV s.r.o</a:t>
            </a:r>
            <a:r>
              <a:rPr lang="cs-CZ" b="1" dirty="0" smtClean="0"/>
              <a:t>., Boleboř - 400 000 Kč</a:t>
            </a:r>
            <a:endParaRPr lang="cs-CZ" b="1" dirty="0"/>
          </a:p>
          <a:p>
            <a:r>
              <a:rPr lang="cs-CZ" dirty="0" smtClean="0"/>
              <a:t>porušení zákona </a:t>
            </a:r>
            <a:r>
              <a:rPr lang="cs-CZ" dirty="0"/>
              <a:t>o odpadech – využívání odpadů na pozemcích, které k tomu nebyly </a:t>
            </a:r>
            <a:r>
              <a:rPr lang="cs-CZ" dirty="0" smtClean="0"/>
              <a:t>podle zákona </a:t>
            </a:r>
            <a:r>
              <a:rPr lang="cs-CZ" dirty="0"/>
              <a:t>určeny (úprava </a:t>
            </a:r>
            <a:r>
              <a:rPr lang="cs-CZ" dirty="0" smtClean="0"/>
              <a:t>cca 15 km místních komunikací a polních cest odpadní </a:t>
            </a:r>
            <a:r>
              <a:rPr lang="cs-CZ" dirty="0"/>
              <a:t>struskou) </a:t>
            </a:r>
          </a:p>
          <a:p>
            <a:pPr lvl="0"/>
            <a:r>
              <a:rPr lang="cs-CZ" dirty="0"/>
              <a:t>struska vytěžená z lomu Kalek překračovala limitní koncentrace arsenu </a:t>
            </a:r>
            <a:endParaRPr lang="cs-CZ" dirty="0" smtClean="0"/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Ústí n. L.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DEMONTEX CV s.r.o</a:t>
            </a:r>
            <a:r>
              <a:rPr lang="cs-CZ" sz="2800" b="1" dirty="0" smtClean="0"/>
              <a:t>., Boleboř - 400 000 </a:t>
            </a:r>
            <a:r>
              <a:rPr lang="cs-CZ" sz="2800" b="1" dirty="0"/>
              <a:t>Kč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2950550"/>
            <a:ext cx="4048944" cy="22824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57" y="2955304"/>
            <a:ext cx="4065191" cy="22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Ústí n. L.</a:t>
            </a:r>
            <a:r>
              <a:rPr lang="cs-CZ" altLang="cs-CZ" sz="3200" dirty="0"/>
              <a:t>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39022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3000" b="1" dirty="0"/>
              <a:t>VITRABLOK, s.r.o</a:t>
            </a:r>
            <a:r>
              <a:rPr lang="cs-CZ" sz="3000" b="1" dirty="0" smtClean="0"/>
              <a:t>., Duchcov – 363 320 Kč </a:t>
            </a:r>
            <a:endParaRPr lang="cs-CZ" sz="3000" dirty="0"/>
          </a:p>
          <a:p>
            <a:pPr lvl="0"/>
            <a:r>
              <a:rPr lang="cs-CZ" sz="3000" dirty="0"/>
              <a:t>v</a:t>
            </a:r>
            <a:r>
              <a:rPr lang="cs-CZ" sz="3000" dirty="0" smtClean="0"/>
              <a:t>ýrobce skleněných tvárnic odbíral povrchové vody </a:t>
            </a:r>
            <a:r>
              <a:rPr lang="cs-CZ" sz="3000" dirty="0"/>
              <a:t>pro potřeby výrobního závodu </a:t>
            </a:r>
            <a:r>
              <a:rPr lang="cs-CZ" sz="3000" dirty="0" smtClean="0"/>
              <a:t>nad rámec platného integrovaného povolení.</a:t>
            </a:r>
            <a:endParaRPr lang="cs-CZ" sz="3000" dirty="0"/>
          </a:p>
          <a:p>
            <a:pPr lvl="0"/>
            <a:r>
              <a:rPr lang="cs-CZ" sz="3000" dirty="0"/>
              <a:t>v</a:t>
            </a:r>
            <a:r>
              <a:rPr lang="cs-CZ" sz="3000" dirty="0" smtClean="0"/>
              <a:t> </a:t>
            </a:r>
            <a:r>
              <a:rPr lang="cs-CZ" sz="3000" dirty="0"/>
              <a:t>letech 2015-2017 celkem nepovoleně odebráno </a:t>
            </a:r>
            <a:r>
              <a:rPr lang="cs-CZ" sz="3000" dirty="0" smtClean="0"/>
              <a:t>17 039 </a:t>
            </a:r>
            <a:r>
              <a:rPr lang="cs-CZ" sz="3000" dirty="0"/>
              <a:t>m</a:t>
            </a:r>
            <a:r>
              <a:rPr lang="cs-CZ" sz="3000" baseline="30000" dirty="0"/>
              <a:t>3</a:t>
            </a:r>
            <a:r>
              <a:rPr lang="cs-CZ" sz="3000" dirty="0"/>
              <a:t> </a:t>
            </a:r>
            <a:r>
              <a:rPr lang="cs-CZ" sz="3000" dirty="0" smtClean="0"/>
              <a:t>povrchových vod.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55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</a:t>
            </a:r>
            <a:r>
              <a:rPr lang="cs-CZ" altLang="cs-CZ" sz="3200" dirty="0" smtClean="0">
                <a:solidFill>
                  <a:schemeClr val="tx1"/>
                </a:solidFill>
              </a:rPr>
              <a:t>OI Ústí n. L.</a:t>
            </a:r>
            <a:r>
              <a:rPr lang="cs-CZ" altLang="cs-CZ" sz="3200" dirty="0" smtClean="0"/>
              <a:t>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Femme Plus, a.s</a:t>
            </a:r>
            <a:r>
              <a:rPr lang="cs-CZ" b="1" dirty="0" smtClean="0"/>
              <a:t>., Bezděkov - </a:t>
            </a:r>
            <a:r>
              <a:rPr lang="cs-CZ" b="1" dirty="0"/>
              <a:t>250 000 Kč</a:t>
            </a:r>
          </a:p>
          <a:p>
            <a:pPr>
              <a:spcBef>
                <a:spcPts val="0"/>
              </a:spcBef>
            </a:pPr>
            <a:r>
              <a:rPr lang="cs-CZ" sz="2900" dirty="0"/>
              <a:t>v</a:t>
            </a:r>
            <a:r>
              <a:rPr lang="cs-CZ" sz="2900" dirty="0" smtClean="0"/>
              <a:t>e vodohospodářsky nezabezpečené betonové retenční nádrži v areálu v Bezděkově bylo nedovoleně uskladněno </a:t>
            </a:r>
            <a:r>
              <a:rPr lang="cs-CZ" sz="2900" dirty="0"/>
              <a:t>3500 </a:t>
            </a:r>
            <a:r>
              <a:rPr lang="cs-CZ" sz="2900" dirty="0" smtClean="0"/>
              <a:t>m</a:t>
            </a:r>
            <a:r>
              <a:rPr lang="cs-CZ" sz="2900" baseline="30000" dirty="0" smtClean="0"/>
              <a:t>3</a:t>
            </a:r>
            <a:r>
              <a:rPr lang="cs-CZ" sz="2900" dirty="0" smtClean="0"/>
              <a:t> látek závadných vodám (těžké kovy, ropné uhlovodíky, kyseliny aj.) </a:t>
            </a:r>
          </a:p>
          <a:p>
            <a:pPr>
              <a:spcBef>
                <a:spcPts val="0"/>
              </a:spcBef>
            </a:pPr>
            <a:r>
              <a:rPr lang="cs-CZ" sz="2900" dirty="0" smtClean="0"/>
              <a:t>uloženo </a:t>
            </a:r>
            <a:r>
              <a:rPr lang="cs-CZ" sz="2900" dirty="0"/>
              <a:t>opatření k nápravě – odstranit veškerý závadný obsah této retenční nádrže </a:t>
            </a:r>
            <a:endParaRPr lang="cs-CZ" sz="2900" dirty="0" smtClean="0"/>
          </a:p>
          <a:p>
            <a:pPr>
              <a:spcBef>
                <a:spcPts val="0"/>
              </a:spcBef>
            </a:pPr>
            <a:r>
              <a:rPr lang="cs-CZ" sz="2900" dirty="0" smtClean="0"/>
              <a:t>opatření </a:t>
            </a:r>
            <a:r>
              <a:rPr lang="cs-CZ" sz="2900" dirty="0"/>
              <a:t>nebylo </a:t>
            </a:r>
            <a:r>
              <a:rPr lang="cs-CZ" sz="2900" dirty="0" smtClean="0"/>
              <a:t>splněno, </a:t>
            </a:r>
            <a:r>
              <a:rPr lang="cs-CZ" sz="2900" dirty="0"/>
              <a:t>za což byla uložena pokuta a </a:t>
            </a:r>
            <a:r>
              <a:rPr lang="cs-CZ" sz="2900" dirty="0" smtClean="0"/>
              <a:t>opatření je vymáháno </a:t>
            </a:r>
            <a:r>
              <a:rPr lang="cs-CZ" sz="2900" dirty="0"/>
              <a:t>exekučně</a:t>
            </a:r>
          </a:p>
          <a:p>
            <a:endParaRPr lang="cs-CZ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Ústí n. L.</a:t>
            </a:r>
            <a:r>
              <a:rPr lang="cs-CZ" altLang="cs-CZ" sz="3200" dirty="0"/>
              <a:t>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b="1" dirty="0"/>
              <a:t>Femme Plus, a.s</a:t>
            </a:r>
            <a:r>
              <a:rPr lang="cs-CZ" sz="3000" b="1" dirty="0" smtClean="0"/>
              <a:t>., Bezděkov - </a:t>
            </a:r>
            <a:r>
              <a:rPr lang="cs-CZ" sz="3000" b="1" dirty="0"/>
              <a:t>250 000 Kč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58275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1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</a:t>
            </a:r>
            <a:r>
              <a:rPr lang="cs-CZ" altLang="cs-CZ" sz="3200" dirty="0" smtClean="0">
                <a:solidFill>
                  <a:schemeClr val="tx1"/>
                </a:solidFill>
              </a:rPr>
              <a:t>OI Ústí n. L.</a:t>
            </a:r>
            <a:r>
              <a:rPr lang="cs-CZ" altLang="cs-CZ" sz="3200" dirty="0" smtClean="0"/>
              <a:t>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Mikov s.r.o</a:t>
            </a:r>
            <a:r>
              <a:rPr lang="cs-CZ" b="1" dirty="0" smtClean="0"/>
              <a:t>., Mikulášovice </a:t>
            </a:r>
            <a:r>
              <a:rPr lang="cs-CZ" b="1" dirty="0"/>
              <a:t>– 165 775 </a:t>
            </a:r>
            <a:r>
              <a:rPr lang="cs-CZ" b="1" dirty="0" smtClean="0"/>
              <a:t>Kč</a:t>
            </a:r>
            <a:r>
              <a:rPr lang="cs-CZ" dirty="0"/>
              <a:t> </a:t>
            </a:r>
          </a:p>
          <a:p>
            <a:pPr lvl="0"/>
            <a:r>
              <a:rPr lang="cs-CZ" sz="3000" dirty="0" smtClean="0"/>
              <a:t>odběr </a:t>
            </a:r>
            <a:r>
              <a:rPr lang="cs-CZ" sz="3000" dirty="0"/>
              <a:t>podzemních vod pro potřeby výrobního závodu bez platného </a:t>
            </a:r>
            <a:r>
              <a:rPr lang="cs-CZ" sz="3000" dirty="0" smtClean="0"/>
              <a:t>povolení, celkem </a:t>
            </a:r>
            <a:r>
              <a:rPr lang="cs-CZ" sz="3000" dirty="0"/>
              <a:t>nepovoleně odebráno 6 031 m</a:t>
            </a:r>
            <a:r>
              <a:rPr lang="cs-CZ" sz="3000" baseline="30000" dirty="0"/>
              <a:t>3</a:t>
            </a:r>
            <a:r>
              <a:rPr lang="cs-CZ" sz="3000" dirty="0"/>
              <a:t> podzemních vod</a:t>
            </a:r>
          </a:p>
          <a:p>
            <a:pPr lvl="0"/>
            <a:r>
              <a:rPr lang="cs-CZ" sz="3000" dirty="0" smtClean="0"/>
              <a:t>vypouštění </a:t>
            </a:r>
            <a:r>
              <a:rPr lang="cs-CZ" sz="3000" dirty="0"/>
              <a:t>odpadních vod z ČOV do potoka bez platného povolení</a:t>
            </a:r>
          </a:p>
          <a:p>
            <a:pPr lvl="0"/>
            <a:r>
              <a:rPr lang="cs-CZ" sz="3000" dirty="0" smtClean="0"/>
              <a:t>nakládání </a:t>
            </a:r>
            <a:r>
              <a:rPr lang="cs-CZ" sz="3000" dirty="0"/>
              <a:t>se závadnými látkami ve větším rozsahu bez havarijního plánu</a:t>
            </a:r>
          </a:p>
        </p:txBody>
      </p:sp>
    </p:spTree>
    <p:extLst>
      <p:ext uri="{BB962C8B-B14F-4D97-AF65-F5344CB8AC3E}">
        <p14:creationId xmlns:p14="http://schemas.microsoft.com/office/powerpoint/2010/main" val="27692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Ústí n. L.</a:t>
            </a:r>
            <a:r>
              <a:rPr lang="cs-CZ" altLang="cs-CZ" sz="3200" dirty="0"/>
              <a:t>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HP-Pelzer</a:t>
            </a:r>
            <a:r>
              <a:rPr lang="cs-CZ" b="1" dirty="0"/>
              <a:t>, s.r.o</a:t>
            </a:r>
            <a:r>
              <a:rPr lang="cs-CZ" b="1" dirty="0" smtClean="0"/>
              <a:t>., Žatec – 120 000 Kč</a:t>
            </a:r>
          </a:p>
          <a:p>
            <a:r>
              <a:rPr lang="cs-CZ" sz="3000" dirty="0" smtClean="0"/>
              <a:t>provozování zdroje znečišťování ovzduší - linky </a:t>
            </a:r>
            <a:r>
              <a:rPr lang="cs-CZ" sz="3000" dirty="0"/>
              <a:t>na zpracování </a:t>
            </a:r>
            <a:r>
              <a:rPr lang="cs-CZ" sz="3000" dirty="0" smtClean="0"/>
              <a:t>plastů, </a:t>
            </a:r>
            <a:r>
              <a:rPr lang="cs-CZ" sz="3000" dirty="0"/>
              <a:t>bez povolení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3454088"/>
            <a:ext cx="3923928" cy="22120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35" y="3454088"/>
            <a:ext cx="3923929" cy="22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Ústí n. L.</a:t>
            </a:r>
            <a:r>
              <a:rPr lang="cs-CZ" altLang="cs-CZ" sz="3200" dirty="0"/>
              <a:t>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sz="3900" b="1" dirty="0"/>
              <a:t>Sokolovská uhelná, </a:t>
            </a:r>
            <a:r>
              <a:rPr lang="cs-CZ" sz="3900" b="1" dirty="0" smtClean="0"/>
              <a:t>právní nástupce, </a:t>
            </a:r>
            <a:r>
              <a:rPr lang="cs-CZ" sz="3900" b="1" dirty="0"/>
              <a:t>a.s</a:t>
            </a:r>
            <a:r>
              <a:rPr lang="cs-CZ" sz="3900" b="1" dirty="0" smtClean="0"/>
              <a:t>., Sokolov </a:t>
            </a:r>
            <a:r>
              <a:rPr lang="cs-CZ" sz="3900" b="1" dirty="0"/>
              <a:t>– 100 000 Kč</a:t>
            </a:r>
          </a:p>
          <a:p>
            <a:pPr lvl="0"/>
            <a:r>
              <a:rPr lang="cs-CZ" sz="3500" dirty="0"/>
              <a:t>ú</a:t>
            </a:r>
            <a:r>
              <a:rPr lang="cs-CZ" sz="3500" dirty="0" smtClean="0"/>
              <a:t>nik </a:t>
            </a:r>
            <a:r>
              <a:rPr lang="cs-CZ" sz="3500" dirty="0"/>
              <a:t>naředěné fenolové vody </a:t>
            </a:r>
            <a:r>
              <a:rPr lang="cs-CZ" sz="3500" dirty="0" smtClean="0"/>
              <a:t>z generátorovny </a:t>
            </a:r>
            <a:r>
              <a:rPr lang="cs-CZ" sz="3500" dirty="0"/>
              <a:t>do kanalizačního systému (mimořádná situace)</a:t>
            </a:r>
          </a:p>
          <a:p>
            <a:pPr lvl="0"/>
            <a:r>
              <a:rPr lang="cs-CZ" sz="3500" dirty="0" smtClean="0"/>
              <a:t>překročení max. </a:t>
            </a:r>
            <a:r>
              <a:rPr lang="cs-CZ" sz="3500" dirty="0"/>
              <a:t>povolených koncentrací </a:t>
            </a:r>
            <a:r>
              <a:rPr lang="cs-CZ" sz="3500" dirty="0" smtClean="0"/>
              <a:t>fenolů </a:t>
            </a:r>
            <a:r>
              <a:rPr lang="cs-CZ" sz="3500" dirty="0"/>
              <a:t>na odtoku z dočišťovací nádrže do Chodovského </a:t>
            </a:r>
            <a:r>
              <a:rPr lang="cs-CZ" sz="3500" dirty="0" smtClean="0"/>
              <a:t>potoka, ovlivnění </a:t>
            </a:r>
            <a:r>
              <a:rPr lang="cs-CZ" sz="3500" dirty="0"/>
              <a:t>jakosti vody </a:t>
            </a:r>
            <a:r>
              <a:rPr lang="cs-CZ" sz="3500" dirty="0" smtClean="0"/>
              <a:t>(fenoly </a:t>
            </a:r>
            <a:r>
              <a:rPr lang="cs-CZ" sz="3500" dirty="0"/>
              <a:t>v </a:t>
            </a:r>
            <a:r>
              <a:rPr lang="cs-CZ" sz="3500" dirty="0" smtClean="0"/>
              <a:t>potoce) </a:t>
            </a:r>
            <a:r>
              <a:rPr lang="cs-CZ" sz="3500" dirty="0"/>
              <a:t>v řádu setiny mg/l</a:t>
            </a:r>
          </a:p>
          <a:p>
            <a:pPr lvl="0"/>
            <a:r>
              <a:rPr lang="cs-CZ" sz="3500" dirty="0" smtClean="0"/>
              <a:t>hodnoceno </a:t>
            </a:r>
            <a:r>
              <a:rPr lang="cs-CZ" sz="3500" dirty="0"/>
              <a:t>jako vypouštění odpadních vod ze zařízení do vod povrchových v rozporu s podmínkami platného </a:t>
            </a:r>
            <a:r>
              <a:rPr lang="cs-CZ" sz="3500" dirty="0" smtClean="0"/>
              <a:t>integrovaného povolení</a:t>
            </a:r>
            <a:endParaRPr lang="cs-CZ" sz="3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554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2569"/>
          </a:xfrm>
        </p:spPr>
        <p:txBody>
          <a:bodyPr>
            <a:noAutofit/>
          </a:bodyPr>
          <a:lstStyle/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593 kontrol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649 400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2045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Složkový úkol 2018 – kontroly vzácných druhů papoušků, celkem cca 60 kontrol, z toho přibližně 40 se již uskutečnilo, zbytek letos.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Nejvýznamnější akce: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operace Trophy 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ve spolupráci s Celní správou a Policií ČR</a:t>
            </a:r>
          </a:p>
        </p:txBody>
      </p:sp>
    </p:spTree>
    <p:extLst>
      <p:ext uri="{BB962C8B-B14F-4D97-AF65-F5344CB8AC3E}">
        <p14:creationId xmlns:p14="http://schemas.microsoft.com/office/powerpoint/2010/main" val="24662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 plán pro rok 2019,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Ústeckého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kraje, 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8364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88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korejských kosmetických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přípravků s obsahem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orchidejí a aloe.</a:t>
            </a: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 balení sahlepu – nápoje obsahujícího orchideje.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se podílela na akci Trophy, kde s orgány činnými v trestním řízení rozkryla nelegální nakládání s tygry a jinými ohroženými druhy zvířat.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šupiny chráněné ryby arapaimy velké. Ta patří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největší sladkovodní ryby. Dorůstá délky až přes tři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metry.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Žije ve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vodách Amazonky 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jejích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přítoků.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Operace Trophy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postupné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rozkrývání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organizované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zabývající se zabíjením tygrů a výrobou tygřích produktů v ČR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16. 7. 2018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Inspektoři ČIŽP – odborná asistence, 			        zpracování odborného vyjádření </a:t>
            </a:r>
            <a:endParaRPr lang="cs-CZ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6696"/>
          <a:stretch/>
        </p:blipFill>
        <p:spPr>
          <a:xfrm>
            <a:off x="5580112" y="2564904"/>
            <a:ext cx="1911883" cy="342900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691"/>
            <a:ext cx="3130950" cy="2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9865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16 572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 nárůst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708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přes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100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12,7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– 229 (v roce 2017 – 252)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38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2017 – 22).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2018 -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s přehledem splněn.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2547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2017 – 2655).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100 274 621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(2017 - 113 051 685).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855)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41945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Kalibo s.r.o. - 5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převzala velké množství (7708 tun) odpadů, aniž by byla k převzetí odpadů oprávněna.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Jednalo se celkem o 111 druhů odpadů kategorií nebezpečný a ostatní. Například louhy, strusky, kaly z fosfátování, kaly čištění komunálních odpadních vod…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Není jasné, co se s přijatými odpady skutečně stalo.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byla také uložena pokuta 300 tisíc korun za nesoučinnost.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Lesy ČR – 3 500 000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to, že Lesy ČR neprováděly včasná a dostatečná opatření proti šíření  kalamitních škůdců – kůrovců. </a:t>
            </a: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Kontrola probíhala na 6 lesních správách -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runtál, Jablunkov, Město Albrechtice, Jeseník, Šternberk, Rožnov pod Radhoštěm.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v těchto porostech zjistila stromy, které byly napadeny kůrovcem, ovšem nebyly včas vytěženy a asanovány.</a:t>
            </a: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JT Company s.r.o. – 2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Firma v zákonné lhůtě dvou let nezalesnila cca 1,85 hektaru vytěžených holin v katastru obce Krásná v Beskydech na Frýdecko-Místecku. Ohrozila tím životní prostředí v lesích.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kontrolách plnění opatření k nápravě ČIŽP zjistila, že naprosto žádná opatření v ochraně a obnově lesa firma neprovedla.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Neprováděla také včasná a účinná opatření proti šíření kůrovce. 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Ani po několikerých výzvách s inspektory nekomunikovala.</a:t>
            </a: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/>
              <a:t>Činnost OI Ústí n. L.– 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37973"/>
              </p:ext>
            </p:extLst>
          </p:nvPr>
        </p:nvGraphicFramePr>
        <p:xfrm>
          <a:off x="2051720" y="1268760"/>
          <a:ext cx="4752528" cy="44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Ústí nad Labem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1564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1393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1371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1378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1397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123728" y="5808084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</a:rPr>
              <a:t>Pozn. Kontroly 2018 dle krajů: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27567"/>
              </p:ext>
            </p:extLst>
          </p:nvPr>
        </p:nvGraphicFramePr>
        <p:xfrm>
          <a:off x="4860032" y="5850529"/>
          <a:ext cx="1364337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8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UL           </a:t>
                      </a:r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1221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92804"/>
              </p:ext>
            </p:extLst>
          </p:nvPr>
        </p:nvGraphicFramePr>
        <p:xfrm>
          <a:off x="4860032" y="6115861"/>
          <a:ext cx="1368152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2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r>
                        <a:rPr lang="cs-CZ" sz="14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KV             343</a:t>
                      </a:r>
                      <a:endParaRPr lang="cs-CZ" sz="14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>
                <a:solidFill>
                  <a:schemeClr val="tx1"/>
                </a:solidFill>
              </a:rPr>
              <a:t>Činnost OI Ústí nad Labem</a:t>
            </a:r>
            <a:r>
              <a:rPr lang="cs-CZ" altLang="cs-CZ" sz="3200" dirty="0" smtClean="0"/>
              <a:t> </a:t>
            </a:r>
            <a:br>
              <a:rPr lang="cs-CZ" altLang="cs-CZ" sz="3200" dirty="0" smtClean="0"/>
            </a:br>
            <a:r>
              <a:rPr lang="cs-CZ" altLang="cs-CZ" sz="3200" dirty="0" smtClean="0">
                <a:solidFill>
                  <a:schemeClr val="tx1"/>
                </a:solidFill>
              </a:rPr>
              <a:t>– </a:t>
            </a:r>
            <a:r>
              <a:rPr lang="cs-CZ" altLang="cs-CZ" sz="3200" dirty="0">
                <a:solidFill>
                  <a:schemeClr val="tx1"/>
                </a:solidFill>
              </a:rPr>
              <a:t>počty kontrol </a:t>
            </a:r>
            <a:r>
              <a:rPr lang="cs-CZ" altLang="cs-CZ" sz="3200" dirty="0" smtClean="0">
                <a:solidFill>
                  <a:schemeClr val="tx1"/>
                </a:solidFill>
              </a:rPr>
              <a:t>dle </a:t>
            </a:r>
            <a:r>
              <a:rPr lang="cs-CZ" altLang="cs-CZ" sz="3200" dirty="0">
                <a:solidFill>
                  <a:schemeClr val="tx1"/>
                </a:solidFill>
              </a:rPr>
              <a:t>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82792"/>
              </p:ext>
            </p:extLst>
          </p:nvPr>
        </p:nvGraphicFramePr>
        <p:xfrm>
          <a:off x="1043608" y="1988841"/>
          <a:ext cx="69847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406</a:t>
                      </a:r>
                    </a:p>
                  </a:txBody>
                  <a:tcPr marL="9525" marR="857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457</a:t>
                      </a:r>
                    </a:p>
                  </a:txBody>
                  <a:tcPr marL="9525" marR="857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857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416</a:t>
                      </a:r>
                    </a:p>
                  </a:txBody>
                  <a:tcPr marL="9525" marR="857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437</a:t>
                      </a:r>
                    </a:p>
                  </a:txBody>
                  <a:tcPr marL="9525" marR="857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414</a:t>
                      </a:r>
                    </a:p>
                  </a:txBody>
                  <a:tcPr marL="9525" marR="857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332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387</a:t>
                      </a:r>
                    </a:p>
                  </a:txBody>
                  <a:tcPr marL="9525" marR="857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357</a:t>
                      </a:r>
                    </a:p>
                  </a:txBody>
                  <a:tcPr marL="9525" marR="857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390</a:t>
                      </a:r>
                      <a:endParaRPr lang="cs-CZ" sz="1400" b="0" i="0" u="none" strike="noStrike" dirty="0">
                        <a:solidFill>
                          <a:srgbClr val="004089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219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4089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525" marR="857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421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393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349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1018</Words>
  <Application>Microsoft Office PowerPoint</Application>
  <PresentationFormat>Předvádění na obrazovce (4:3)</PresentationFormat>
  <Paragraphs>190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Motiv systému Office</vt:lpstr>
      <vt:lpstr>Výsledky činnosti ČIŽP za rok 2018</vt:lpstr>
      <vt:lpstr>Činnost ČIŽP v roce 2018, plán pro rok 2019, základní shrnutí</vt:lpstr>
      <vt:lpstr>Kontroly v roce 2018</vt:lpstr>
      <vt:lpstr>Pokuty za rok 2018</vt:lpstr>
      <vt:lpstr>Nejvyšší pokuty za rok 2018 - ČR</vt:lpstr>
      <vt:lpstr>Nejvyšší pokuty za rok 2018 - ČR</vt:lpstr>
      <vt:lpstr>Nejvyšší pokuty za rok 2018 - ČR</vt:lpstr>
      <vt:lpstr>Činnost OI Ústí n. L.– počty kontrol</vt:lpstr>
      <vt:lpstr>Činnost OI Ústí nad Labem  – počty kontrol dle složek</vt:lpstr>
      <vt:lpstr>Činnost OI Ústí nad Labem  – počty a výše pokut</vt:lpstr>
      <vt:lpstr>Činnost OI Ústí n. L. – nejvyšší pokuty</vt:lpstr>
      <vt:lpstr>Činnost OI Ústí n. L. – nejvyšší pokuty</vt:lpstr>
      <vt:lpstr>Činnost OI Ústí n. L. – nejvyšší pokuty</vt:lpstr>
      <vt:lpstr>Činnost OI Ústí n. L. – nejvyšší pokuty</vt:lpstr>
      <vt:lpstr>Činnost OI Ústí n. L. – nejvyšší pokuty</vt:lpstr>
      <vt:lpstr>Činnost OI Ústí n. L. – nejvyšší pokuty</vt:lpstr>
      <vt:lpstr>Činnost OI Ústí n. L. – nejvyšší pokuty</vt:lpstr>
      <vt:lpstr>Činnost OI Ústí n. L. – nejvyšší pokuty</vt:lpstr>
      <vt:lpstr>CITES v roce 2018</vt:lpstr>
      <vt:lpstr>CITES v roce 2018</vt:lpstr>
      <vt:lpstr>CITES v roce 2018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170</cp:revision>
  <dcterms:created xsi:type="dcterms:W3CDTF">2016-12-06T12:06:40Z</dcterms:created>
  <dcterms:modified xsi:type="dcterms:W3CDTF">2019-05-28T15:19:42Z</dcterms:modified>
</cp:coreProperties>
</file>