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4" r:id="rId3"/>
    <p:sldId id="263" r:id="rId4"/>
    <p:sldId id="261" r:id="rId5"/>
    <p:sldId id="281" r:id="rId6"/>
    <p:sldId id="306" r:id="rId7"/>
    <p:sldId id="309" r:id="rId8"/>
    <p:sldId id="318" r:id="rId9"/>
    <p:sldId id="319" r:id="rId10"/>
    <p:sldId id="320" r:id="rId11"/>
    <p:sldId id="325" r:id="rId12"/>
    <p:sldId id="326" r:id="rId13"/>
    <p:sldId id="321" r:id="rId14"/>
    <p:sldId id="322" r:id="rId15"/>
    <p:sldId id="333" r:id="rId16"/>
    <p:sldId id="323" r:id="rId17"/>
    <p:sldId id="328" r:id="rId18"/>
    <p:sldId id="329" r:id="rId19"/>
    <p:sldId id="330" r:id="rId20"/>
    <p:sldId id="331" r:id="rId21"/>
    <p:sldId id="332" r:id="rId22"/>
    <p:sldId id="315" r:id="rId23"/>
    <p:sldId id="316" r:id="rId24"/>
    <p:sldId id="317" r:id="rId25"/>
    <p:sldId id="273" r:id="rId2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4660"/>
  </p:normalViewPr>
  <p:slideViewPr>
    <p:cSldViewPr>
      <p:cViewPr varScale="1">
        <p:scale>
          <a:sx n="69" d="100"/>
          <a:sy n="69" d="100"/>
        </p:scale>
        <p:origin x="16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14.5.2019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58EFF-04AB-4B9F-877B-7D04C3A94014}" type="datetimeFigureOut">
              <a:rPr lang="cs-CZ" smtClean="0"/>
              <a:t>14.5.2019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5D78C-B1DA-49DD-8B93-57AC532BF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9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14.5.2019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14.5.2019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14.5.2019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14.5.2019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14.5.2019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14.5.2019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14.5.2019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14.5.2019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14.5.2019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14.5.2019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14.5.2019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činnosti ČIŽP za rok 2018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Oblastní inspektorát Plzeň</a:t>
            </a:r>
          </a:p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15. 5. 2019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Plzeň – </a:t>
            </a:r>
            <a:r>
              <a:rPr lang="cs-CZ" altLang="cs-CZ" sz="3200" dirty="0">
                <a:solidFill>
                  <a:schemeClr val="tx1"/>
                </a:solidFill>
              </a:rPr>
              <a:t>počty a výše pokut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1547664" y="1386283"/>
          <a:ext cx="5688632" cy="4320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58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372383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471933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445411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Počet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Výše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(Kč)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757197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vydaných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právní moci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41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274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255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10 587 557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44541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281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245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20 152 710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41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308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275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15 706 565</a:t>
                      </a:r>
                      <a:r>
                        <a:rPr lang="cs-CZ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44541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290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259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18 881 006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41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302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278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22 301 282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41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298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291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12 595 479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41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287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268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8 883 479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85306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0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Plzeň– 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16747"/>
            <a:ext cx="8229600" cy="442108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Bílovská zemědělská a.s. – 601 445 Kč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401 445 Kč – odebrání podzemní vody bez povolení ve střediscích v obcích Sedlec a 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Řemešín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200 000 Kč – nevhodné skladování nebezpečných látek, jejich únik, vsakování a ohrožování jakosti podzemních vod ve střediscích Sedlec, 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Řemešín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Bílov a Vysoká Libyně.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eprovedení 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těsnostních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zkoušek u skladovacích nádrží závadných látek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Plzeň – 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2" y="2060849"/>
            <a:ext cx="4212320" cy="30241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9"/>
            <a:ext cx="4212468" cy="30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Plzeň </a:t>
            </a:r>
            <a:r>
              <a:rPr lang="cs-CZ" altLang="cs-CZ" sz="3200" dirty="0">
                <a:solidFill>
                  <a:schemeClr val="tx1"/>
                </a:solidFill>
              </a:rPr>
              <a:t>– 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sz="3800" b="1" dirty="0" smtClean="0">
                <a:latin typeface="Times New Roman" pitchFamily="18" charset="0"/>
                <a:cs typeface="Times New Roman" pitchFamily="18" charset="0"/>
              </a:rPr>
              <a:t>Priorit </a:t>
            </a:r>
            <a:r>
              <a:rPr lang="cs-CZ" altLang="cs-CZ" sz="3800" b="1" dirty="0" err="1" smtClean="0">
                <a:latin typeface="Times New Roman" pitchFamily="18" charset="0"/>
                <a:cs typeface="Times New Roman" pitchFamily="18" charset="0"/>
              </a:rPr>
              <a:t>energo</a:t>
            </a:r>
            <a:r>
              <a:rPr lang="cs-CZ" altLang="cs-CZ" sz="3800" b="1" dirty="0" smtClean="0">
                <a:latin typeface="Times New Roman" pitchFamily="18" charset="0"/>
                <a:cs typeface="Times New Roman" pitchFamily="18" charset="0"/>
              </a:rPr>
              <a:t>, s.r.o. – 400 000 Kč</a:t>
            </a:r>
          </a:p>
          <a:p>
            <a:pPr marL="0">
              <a:lnSpc>
                <a:spcPct val="120000"/>
              </a:lnSpc>
            </a:pPr>
            <a:r>
              <a:rPr lang="cs-CZ" altLang="cs-CZ" sz="3300" dirty="0" smtClean="0">
                <a:latin typeface="Times New Roman" pitchFamily="18" charset="0"/>
                <a:cs typeface="Times New Roman" pitchFamily="18" charset="0"/>
              </a:rPr>
              <a:t>Majitel a provozovatel BPS Strážovice</a:t>
            </a:r>
            <a:endParaRPr lang="cs-CZ" altLang="cs-CZ" sz="3300" dirty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</a:pPr>
            <a:r>
              <a:rPr lang="cs-CZ" altLang="cs-CZ" sz="3300" dirty="0" smtClean="0">
                <a:latin typeface="Times New Roman" pitchFamily="18" charset="0"/>
                <a:cs typeface="Times New Roman" pitchFamily="18" charset="0"/>
              </a:rPr>
              <a:t>Havarijní únik </a:t>
            </a:r>
            <a:r>
              <a:rPr lang="cs-CZ" altLang="cs-CZ" sz="3300" dirty="0" err="1" smtClean="0">
                <a:latin typeface="Times New Roman" pitchFamily="18" charset="0"/>
                <a:cs typeface="Times New Roman" pitchFamily="18" charset="0"/>
              </a:rPr>
              <a:t>digestátu</a:t>
            </a:r>
            <a:r>
              <a:rPr lang="cs-CZ" altLang="cs-CZ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3300" dirty="0">
                <a:latin typeface="Times New Roman" pitchFamily="18" charset="0"/>
                <a:cs typeface="Times New Roman" pitchFamily="18" charset="0"/>
              </a:rPr>
              <a:t>do okolí </a:t>
            </a:r>
            <a:r>
              <a:rPr lang="cs-CZ" altLang="cs-CZ" sz="3300" dirty="0" smtClean="0">
                <a:latin typeface="Times New Roman" pitchFamily="18" charset="0"/>
                <a:cs typeface="Times New Roman" pitchFamily="18" charset="0"/>
              </a:rPr>
              <a:t>BPS - </a:t>
            </a:r>
            <a:r>
              <a:rPr lang="cs-CZ" altLang="cs-CZ" sz="3300" dirty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cs-CZ" altLang="cs-CZ" sz="33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altLang="cs-CZ" sz="33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cs-CZ" altLang="cs-CZ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42000">
              <a:lnSpc>
                <a:spcPct val="120000"/>
              </a:lnSpc>
            </a:pPr>
            <a:r>
              <a:rPr lang="cs-CZ" altLang="cs-CZ" sz="3300" dirty="0" smtClean="0">
                <a:latin typeface="Times New Roman" pitchFamily="18" charset="0"/>
                <a:cs typeface="Times New Roman" pitchFamily="18" charset="0"/>
              </a:rPr>
              <a:t>Vytvoření laguny, vsakování </a:t>
            </a:r>
            <a:r>
              <a:rPr lang="cs-CZ" altLang="cs-CZ" sz="3300" dirty="0" err="1" smtClean="0">
                <a:latin typeface="Times New Roman" pitchFamily="18" charset="0"/>
                <a:cs typeface="Times New Roman" pitchFamily="18" charset="0"/>
              </a:rPr>
              <a:t>digestátu</a:t>
            </a:r>
            <a:r>
              <a:rPr lang="cs-CZ" altLang="cs-CZ" sz="3300" dirty="0" smtClean="0">
                <a:latin typeface="Times New Roman" pitchFamily="18" charset="0"/>
                <a:cs typeface="Times New Roman" pitchFamily="18" charset="0"/>
              </a:rPr>
              <a:t> do půdy,      znečištění </a:t>
            </a:r>
            <a:r>
              <a:rPr lang="cs-CZ" altLang="cs-CZ" sz="3300" dirty="0">
                <a:latin typeface="Times New Roman" pitchFamily="18" charset="0"/>
                <a:cs typeface="Times New Roman" pitchFamily="18" charset="0"/>
              </a:rPr>
              <a:t>vodoteče a vodní nádrže – úhyn </a:t>
            </a:r>
            <a:r>
              <a:rPr lang="cs-CZ" altLang="cs-CZ" sz="3300" dirty="0" smtClean="0">
                <a:latin typeface="Times New Roman" pitchFamily="18" charset="0"/>
                <a:cs typeface="Times New Roman" pitchFamily="18" charset="0"/>
              </a:rPr>
              <a:t>ryb</a:t>
            </a:r>
            <a:endParaRPr lang="cs-CZ" alt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42000">
              <a:lnSpc>
                <a:spcPct val="120000"/>
              </a:lnSpc>
            </a:pPr>
            <a:r>
              <a:rPr lang="cs-CZ" altLang="cs-CZ" sz="3300" dirty="0" smtClean="0">
                <a:latin typeface="Times New Roman" pitchFamily="18" charset="0"/>
                <a:cs typeface="Times New Roman" pitchFamily="18" charset="0"/>
              </a:rPr>
              <a:t>Zacházení s nebezpečnými látkami bez schváleného havarijního plánu, absence zkoušek těsnosti skladovacích nádrží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endParaRPr lang="cs-CZ" altLang="cs-CZ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altLang="cs-CZ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altLang="cs-CZ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1983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Plzeň – </a:t>
            </a:r>
            <a:r>
              <a:rPr lang="cs-CZ" altLang="cs-CZ" sz="3200" dirty="0">
                <a:solidFill>
                  <a:schemeClr val="tx1"/>
                </a:solidFill>
              </a:rPr>
              <a:t>nejvyšší </a:t>
            </a:r>
            <a:r>
              <a:rPr lang="cs-CZ" altLang="cs-CZ" sz="3200" dirty="0" smtClean="0">
                <a:solidFill>
                  <a:schemeClr val="tx1"/>
                </a:solidFill>
              </a:rPr>
              <a:t>pokuty</a:t>
            </a:r>
            <a:endParaRPr lang="cs-CZ" sz="32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53986"/>
            <a:ext cx="4202170" cy="3151628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140949" cy="31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1983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Plzeň – </a:t>
            </a:r>
            <a:r>
              <a:rPr lang="cs-CZ" altLang="cs-CZ" sz="3200" dirty="0">
                <a:solidFill>
                  <a:schemeClr val="tx1"/>
                </a:solidFill>
              </a:rPr>
              <a:t>nejvyšší </a:t>
            </a:r>
            <a:r>
              <a:rPr lang="cs-CZ" altLang="cs-CZ" sz="3200" dirty="0" smtClean="0">
                <a:solidFill>
                  <a:schemeClr val="tx1"/>
                </a:solidFill>
              </a:rPr>
              <a:t>pokuty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128457" cy="30963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82337"/>
            <a:ext cx="4128455" cy="30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 smtClean="0"/>
              <a:t>Činnost OI Plzeň – ostatní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Obaly 2018 – tematicky zaměřené kontroly </a:t>
            </a:r>
          </a:p>
          <a:p>
            <a:r>
              <a:rPr lang="cs-CZ" alt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CrossCafé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Plzeň –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nezajištění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zpětného odběru obalů, recyklace a využití odpadů a nepodání hlášení na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MŽP v 7 provozovnách uložena souhrnná pokuta 65 tis.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Kč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(množství cca 13,9 t)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Sankce je stanovena ve výši zákonného </a:t>
            </a:r>
            <a:r>
              <a:rPr lang="cs-CZ" altLang="cs-CZ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příspěvku </a:t>
            </a:r>
            <a:r>
              <a:rPr lang="cs-CZ" altLang="cs-CZ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EKO-KOMu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uložena příkazem bez odvolání</a:t>
            </a:r>
          </a:p>
          <a:p>
            <a:pPr marL="0" indent="0">
              <a:buNone/>
            </a:pPr>
            <a:endParaRPr lang="cs-CZ" altLang="cs-CZ" dirty="0" smtClean="0"/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7908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Plzeň – zajímavosti z činnosti 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23457"/>
            <a:ext cx="836327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Modernizace trati Rokycany - Plzeň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5 let preventivně dozorováno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Vzniklo cca 1 mil. m</a:t>
            </a:r>
            <a:r>
              <a:rPr lang="cs-CZ" altLang="cs-CZ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výtěžků, výkopků z terénních úprav a ražby tunelů.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Nedošlo k porušení legislativy.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 ukončení jsou zařízení vracena do původního stavu.</a:t>
            </a: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Plzeň – </a:t>
            </a:r>
            <a:r>
              <a:rPr lang="cs-CZ" altLang="cs-CZ" sz="3200" dirty="0">
                <a:solidFill>
                  <a:schemeClr val="tx1"/>
                </a:solidFill>
              </a:rPr>
              <a:t>zajímavosti z činnosti 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" y="1994818"/>
            <a:ext cx="4216498" cy="31623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94818"/>
            <a:ext cx="4216499" cy="3162374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095088"/>
            <a:ext cx="8239944" cy="475239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0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Plzeň – </a:t>
            </a:r>
            <a:r>
              <a:rPr lang="cs-CZ" altLang="cs-CZ" sz="3200" dirty="0">
                <a:solidFill>
                  <a:schemeClr val="tx1"/>
                </a:solidFill>
              </a:rPr>
              <a:t>zajímavosti z činnosti 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03648"/>
            <a:ext cx="836327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Válcovny trub Chomutov a.s. – provozovna Hrádek u Rokycan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hlediska ochrany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ovzduší dlouhodobě závažná pochybení při provozování zařízení (2016, 2017)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V této souvislosti uloženy vysoké pokuty.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V r. 2018 – náprava nevyhovujícího stavu, nezjištěno porušení legislativy.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Ustaly podněty od občanů. 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ČIŽP v roce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2018, plán pro rok 2019,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a pokut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pokuty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– TOP10</a:t>
            </a:r>
          </a:p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Počty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kontrol, počty pokut a jejich výše za rok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celorepublikově, v rámci Plzeňského kraje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nejzávažnější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</a:t>
            </a: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CITES – „exkluzivní záchyty“ v 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760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Plzeň – </a:t>
            </a:r>
            <a:r>
              <a:rPr lang="cs-CZ" altLang="cs-CZ" sz="3200" dirty="0">
                <a:solidFill>
                  <a:schemeClr val="tx1"/>
                </a:solidFill>
              </a:rPr>
              <a:t>zajímavosti z činnosti 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8363272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Spolupráce s ČOI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Internetová inzerce  na zákon porušující zařízení – kotel.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Inzerováno spalování použitých motorových olejů v kotlích o nízkých výkonech.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Použitý motorový olej = nebezpečný odpad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Dochází k porušení zákona o ochraně ovzduší.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Byl dán podnět ČOI.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Na základě kontrol a sankcí ze strany ČIŽP a ČOI došlo k omezení této činnosti. 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Plzeň – </a:t>
            </a:r>
            <a:r>
              <a:rPr lang="cs-CZ" altLang="cs-CZ" sz="3200" dirty="0">
                <a:solidFill>
                  <a:schemeClr val="tx1"/>
                </a:solidFill>
              </a:rPr>
              <a:t>zajímavosti z činnosti 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8363272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Kůrovec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Plzeňském kraji 100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% nárůst (bez NP Šumava), především na jihu a jihozápadě regionu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Objem zpracovaného kůrovcového dříví – 1 110 083 m</a:t>
            </a:r>
            <a:r>
              <a:rPr lang="cs-CZ" altLang="cs-CZ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Provedeno 72 kontrol.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Pochybení u drobných vlastníků (převážně fyzické osoby)</a:t>
            </a: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Uloženy pokuty za cca 140 tis.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Kč.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U LČR nebyly zjištěny nedostatky.</a:t>
            </a:r>
          </a:p>
        </p:txBody>
      </p:sp>
    </p:spTree>
    <p:extLst>
      <p:ext uri="{BB962C8B-B14F-4D97-AF65-F5344CB8AC3E}">
        <p14:creationId xmlns:p14="http://schemas.microsoft.com/office/powerpoint/2010/main" val="4278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112569"/>
          </a:xfrm>
        </p:spPr>
        <p:txBody>
          <a:bodyPr>
            <a:noAutofit/>
          </a:bodyPr>
          <a:lstStyle/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Inspektoři provedli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593 kontrol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podle zákona o obchodování s ohroženými druhy rostlin a živočichů (CITES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206 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pokutových řízení, uloženy pokuty ve výši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649 400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korun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Zabaveno bylo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163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živých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 exemplářů ohrožených živočichů a rostlin a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2045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neživých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 exemplářů (výrobky).</a:t>
            </a:r>
          </a:p>
          <a:p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Nejvíce zásilek s živočichy, rostlinami a produkty z nich pochází z Asie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Složkový úkol 2018 – kontroly vzácných druhů papoušků, celkem cca 60 kontrol, z toho přibližně 40 se již uskutečnilo, zbytek letos.</a:t>
            </a:r>
            <a:endParaRPr lang="cs-CZ" altLang="cs-CZ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Nejvýznamnější akce: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operace </a:t>
            </a:r>
            <a:r>
              <a:rPr lang="cs-CZ" altLang="cs-CZ" sz="2300" b="1" dirty="0" err="1" smtClean="0">
                <a:latin typeface="Times New Roman" pitchFamily="18" charset="0"/>
                <a:cs typeface="Times New Roman" pitchFamily="18" charset="0"/>
              </a:rPr>
              <a:t>Trophy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ve spolupráci s Celní správou a Policií ČR</a:t>
            </a:r>
          </a:p>
        </p:txBody>
      </p:sp>
    </p:spTree>
    <p:extLst>
      <p:ext uri="{BB962C8B-B14F-4D97-AF65-F5344CB8AC3E}">
        <p14:creationId xmlns:p14="http://schemas.microsoft.com/office/powerpoint/2010/main" val="13795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8052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88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korejských kosmetických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přípravků s obsahem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orchidejí a aloe.</a:t>
            </a: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</a:t>
            </a: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 balení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sahlepu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nápoje obsahujícího orchideje.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Červenec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se podílela na akci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Trophy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kde s orgány činnými v trestním řízení rozkryla nelegální nakládání s tygry a jinými ohroženými druhy zvířat.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Listopad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šupiny chráněné ryby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arapaimy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velké. Ta patří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největší sladkovodní ryby. Dorůstá délky až přes tři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metry.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Žije ve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vodách Amazonky a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jejích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přítoků.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Průběžně během celého roku: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asijská medicína s obsahem chráněných rostlin i živočichů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Tvrdé korály dovezené jako suvenýry z moře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9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Operace </a:t>
            </a:r>
            <a:r>
              <a:rPr lang="cs-CZ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Trophy</a:t>
            </a:r>
            <a:endParaRPr lang="cs-CZ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postupné </a:t>
            </a:r>
            <a:r>
              <a:rPr lang="cs-CZ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rozkrývání </a:t>
            </a:r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činnosti  </a:t>
            </a:r>
            <a:r>
              <a:rPr lang="cs-CZ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organizované </a:t>
            </a:r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zabývající se zabíjením tygrů a výrobou tygřích produktů v ČR</a:t>
            </a: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16.7.2018</a:t>
            </a: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Inspektoři ČIŽP – odborná asistence, 			        zpracování odborného vyjádření </a:t>
            </a:r>
            <a:endParaRPr lang="cs-CZ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r="6696"/>
          <a:stretch/>
        </p:blipFill>
        <p:spPr>
          <a:xfrm>
            <a:off x="5580112" y="2564904"/>
            <a:ext cx="1911883" cy="3429000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45691"/>
            <a:ext cx="3130950" cy="23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Děkujeme </a:t>
            </a:r>
            <a:r>
              <a:rPr lang="cs-CZ" altLang="cs-CZ" b="1" dirty="0"/>
              <a:t>vám za </a:t>
            </a:r>
            <a:r>
              <a:rPr lang="cs-CZ" altLang="cs-CZ" b="1" dirty="0" smtClean="0"/>
              <a:t>pozornost.</a:t>
            </a:r>
          </a:p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r>
              <a:rPr lang="cs-CZ" altLang="cs-CZ" b="1" dirty="0" smtClean="0"/>
              <a:t>www.cizp.cz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991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Kontroly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provedla loni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16 572 kontrol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ve srovnání s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rokem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 nárůst o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708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jednoho inspektora připadlo v průměru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(stejně jako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uděleny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pokuty v právní moci ve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výši přes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100 milionů Kč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o cca 12,7 mil. méně než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 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Počet rozhodnutí 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opatření k nápravě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právní moci – 229 (v roce 2017 – 252) a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pravomocně uložených návrhů k zastavení nebo omezení činnosti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celkem 38 rozhodnutí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(v roce 2017 – 22).</a:t>
            </a:r>
          </a:p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Plán pro rok 2019 -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provést cca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tisíc kontrol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s přehledem splněn.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Pokuty za rok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ČIŽP uložila vloni celkem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2547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pravomocných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pokut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(v roce 2017 – 2655).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Celková výše uložených pokut v právní moci činila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100 274 621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(2017 - 113 051 685).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Oproti roku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klesla celková výše pokut o zhruba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milionů 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(trend větší kázně provozovatelů).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Nejvíce pokut padlo za odpady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855)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což je několikaletý trend.</a:t>
            </a:r>
          </a:p>
        </p:txBody>
      </p:sp>
    </p:spTree>
    <p:extLst>
      <p:ext uri="{BB962C8B-B14F-4D97-AF65-F5344CB8AC3E}">
        <p14:creationId xmlns:p14="http://schemas.microsoft.com/office/powerpoint/2010/main" val="19570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Nejvyšší pokuty za rok 2018 - ČR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Kalibo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s.r.o. - 5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převzala velké množství (7708 tun) odpadů, aniž by byla k převzetí odpadů oprávněna.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Jednalo se celkem o 111 druhů odpadů kategorií nebezpečný a ostatní. Například louhy, strusky, kaly z fosfátování, kaly čištění komunálních odpadních vod…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Není jasné, co se s přijatými odpady skutečně stalo.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byla také uložena pokuta 300 tisíc korun za nesoučinnost.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cs typeface="Times New Roman" pitchFamily="18" charset="0"/>
              </a:rPr>
              <a:t>Nejvyšší pokuty za rok </a:t>
            </a:r>
            <a:r>
              <a:rPr lang="cs-CZ" altLang="cs-CZ" sz="3200" dirty="0" smtClean="0">
                <a:cs typeface="Times New Roman" pitchFamily="18" charset="0"/>
              </a:rPr>
              <a:t>2018 - ČR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Lesy ČR – 3 500 000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Pokuta za to, že Lesy ČR neprováděly včasná a dostatečná opatření proti šíření  kalamitních škůdců – kůrovců. </a:t>
            </a:r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Kontrola probíhala na 6 lesních správách - 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runtál, Jablunkov, Město Albrechtice, Jeseník, Šternberk, Rožnov pod Radhoštěm.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v těchto porostech zjistila stromy, které byly napadeny kůrovcem, ovšem nebyly včas vytěženy a asanovány.</a:t>
            </a:r>
          </a:p>
          <a:p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cs typeface="Times New Roman" pitchFamily="18" charset="0"/>
              </a:rPr>
              <a:t>Nejvyšší pokuty za rok </a:t>
            </a:r>
            <a:r>
              <a:rPr lang="cs-CZ" altLang="cs-CZ" sz="3200" dirty="0" smtClean="0">
                <a:cs typeface="Times New Roman" pitchFamily="18" charset="0"/>
              </a:rPr>
              <a:t>2018 - ČR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JT </a:t>
            </a:r>
            <a:r>
              <a:rPr lang="cs-CZ" altLang="cs-CZ" b="1" dirty="0" err="1" smtClean="0"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s.r.o. – 2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Firma v zákonné lhůtě dvou let nezalesnila cca 1,85 hektaru vytěžených holin v katastru obce Krásná v Beskydech na Frýdecko-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Místecku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 Ohrozila tím životní prostředí v lesích.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Při kontrolách plnění opatření k nápravě ČIŽP zjistila, že naprosto žádná opatření v ochraně a obnově lesa firma neprovedla.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Ani po několikerých výzvách s inspektory nekomunikovala.</a:t>
            </a:r>
          </a:p>
          <a:p>
            <a:pPr marL="0" indent="0">
              <a:buNone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Plzeň – </a:t>
            </a:r>
            <a:r>
              <a:rPr lang="cs-CZ" altLang="cs-CZ" sz="3200" dirty="0">
                <a:solidFill>
                  <a:schemeClr val="tx1"/>
                </a:solidFill>
              </a:rPr>
              <a:t>počty kontrol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1979712" y="1403648"/>
          <a:ext cx="4752528" cy="447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58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233393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</a:tblGrid>
              <a:tr h="559203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OI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500" baseline="0" dirty="0" smtClean="0">
                          <a:solidFill>
                            <a:schemeClr val="bg1"/>
                          </a:solidFill>
                        </a:rPr>
                        <a:t>PLZEŇ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559203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1 635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068096"/>
                  </a:ext>
                </a:extLst>
              </a:tr>
              <a:tr h="559203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1 667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203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1425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559203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1355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203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1437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559203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1266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203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1519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1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Plzeň – </a:t>
            </a:r>
            <a:r>
              <a:rPr lang="cs-CZ" altLang="cs-CZ" sz="3200" dirty="0">
                <a:solidFill>
                  <a:schemeClr val="tx1"/>
                </a:solidFill>
              </a:rPr>
              <a:t>počty kontrol </a:t>
            </a:r>
            <a:r>
              <a:rPr lang="cs-CZ" altLang="cs-CZ" sz="3200" dirty="0" smtClean="0">
                <a:solidFill>
                  <a:schemeClr val="tx1"/>
                </a:solidFill>
              </a:rPr>
              <a:t>podle </a:t>
            </a:r>
            <a:r>
              <a:rPr lang="cs-CZ" altLang="cs-CZ" sz="3200" dirty="0">
                <a:solidFill>
                  <a:schemeClr val="tx1"/>
                </a:solidFill>
              </a:rPr>
              <a:t>složek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1043608" y="1988840"/>
          <a:ext cx="6984774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276031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313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338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361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386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354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337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418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202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130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346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235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424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219 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310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300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518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159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110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453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319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552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452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299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522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3773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3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5084</TotalTime>
  <Words>1230</Words>
  <Application>Microsoft Office PowerPoint</Application>
  <PresentationFormat>Předvádění na obrazovce (4:3)</PresentationFormat>
  <Paragraphs>216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Motiv systému Office</vt:lpstr>
      <vt:lpstr>Výsledky činnosti ČIŽP za rok 2018</vt:lpstr>
      <vt:lpstr>Činnost ČIŽP v roce 2018, plán pro rok 2019, základní shrnutí</vt:lpstr>
      <vt:lpstr>Kontroly v roce 2018</vt:lpstr>
      <vt:lpstr>Pokuty za rok 2018</vt:lpstr>
      <vt:lpstr>Nejvyšší pokuty za rok 2018 - ČR</vt:lpstr>
      <vt:lpstr>Nejvyšší pokuty za rok 2018 - ČR</vt:lpstr>
      <vt:lpstr>Nejvyšší pokuty za rok 2018 - ČR</vt:lpstr>
      <vt:lpstr>Činnost OI Plzeň – počty kontrol</vt:lpstr>
      <vt:lpstr>Činnost OI Plzeň – počty kontrol podle složek</vt:lpstr>
      <vt:lpstr>Činnost OI Plzeň – počty a výše pokut</vt:lpstr>
      <vt:lpstr>Činnost OI Plzeň– nejvyšší pokuty</vt:lpstr>
      <vt:lpstr>Činnost OI Plzeň – nejvyšší pokuty</vt:lpstr>
      <vt:lpstr>Činnost OI Plzeň – nejvyšší pokuty</vt:lpstr>
      <vt:lpstr>Činnost OI Plzeň – nejvyšší pokuty</vt:lpstr>
      <vt:lpstr>Činnost OI Plzeň – nejvyšší pokuty</vt:lpstr>
      <vt:lpstr>Činnost OI Plzeň – ostatní pokuty</vt:lpstr>
      <vt:lpstr>Činnost OI Plzeň – zajímavosti z činnosti </vt:lpstr>
      <vt:lpstr>Činnost OI Plzeň – zajímavosti z činnosti </vt:lpstr>
      <vt:lpstr>Činnost OI Plzeň – zajímavosti z činnosti </vt:lpstr>
      <vt:lpstr>Činnost OI Plzeň – zajímavosti z činnosti </vt:lpstr>
      <vt:lpstr>Činnost OI Plzeň – zajímavosti z činnosti </vt:lpstr>
      <vt:lpstr>CITES v roce 2018</vt:lpstr>
      <vt:lpstr>CITES v roce 2018</vt:lpstr>
      <vt:lpstr>CITES v roce 2018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Jandová Jana</cp:lastModifiedBy>
  <cp:revision>235</cp:revision>
  <cp:lastPrinted>2019-04-26T10:33:14Z</cp:lastPrinted>
  <dcterms:created xsi:type="dcterms:W3CDTF">2016-12-06T12:06:40Z</dcterms:created>
  <dcterms:modified xsi:type="dcterms:W3CDTF">2019-05-14T07:09:44Z</dcterms:modified>
</cp:coreProperties>
</file>