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321" r:id="rId2"/>
    <p:sldId id="272" r:id="rId3"/>
    <p:sldId id="324" r:id="rId4"/>
    <p:sldId id="325" r:id="rId5"/>
    <p:sldId id="326" r:id="rId6"/>
    <p:sldId id="327" r:id="rId7"/>
    <p:sldId id="328" r:id="rId8"/>
    <p:sldId id="330" r:id="rId9"/>
    <p:sldId id="331" r:id="rId10"/>
    <p:sldId id="332" r:id="rId11"/>
    <p:sldId id="323" r:id="rId12"/>
    <p:sldId id="275" r:id="rId1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D20FA-D788-4778-8E98-FD6C3DD0FE20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BE7C-B691-48E6-8DB0-B639BBE8CEB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46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365A-CF01-4EAD-9FE2-8289AF69D3F0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CF461-8B5D-4DBC-9349-F6BC6EE54B6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787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9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78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787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BC901A-50F7-48A3-B655-5FD842459ECA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91677E-962B-4239-AFED-1A7E73361CD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4A9474F3-D869-41E4-99D9-AF38B952BEC7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36FD05D6-0AA9-4B43-AF84-1B314383972D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707DAB39-46B1-4FFE-AF5D-D1CDC2D9B1E6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fld id="{4691677E-962B-4239-AFED-1A7E73361CD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F7C54B3E-5643-4598-9E37-B784B881CECA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FECF88FA-87C3-4470-A23C-4ACCFE2E0B3E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69429498-E453-4ACA-B9D5-1E82FBA934E9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3B01A8AC-B0AC-4A57-880E-5CED84CC1144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9CF93EAF-E87B-46B3-9648-854EA8D1DAED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C251EB98-5001-4EB3-888C-F035CD80FE37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E094D16F-04BA-4923-B4D3-7B5B3E8778BE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 fontScale="90000"/>
          </a:bodyPr>
          <a:lstStyle/>
          <a:p>
            <a:pPr marL="268288"/>
            <a:r>
              <a:rPr lang="cs-CZ" altLang="cs-CZ" sz="4400" b="1" dirty="0" smtClean="0">
                <a:solidFill>
                  <a:srgbClr val="080704"/>
                </a:solidFill>
                <a:cs typeface="Times New Roman" pitchFamily="18" charset="0"/>
              </a:rPr>
              <a:t>Water and Land </a:t>
            </a:r>
            <a:r>
              <a:rPr lang="cs-CZ" altLang="cs-CZ" sz="4400" b="1" dirty="0" err="1" smtClean="0">
                <a:solidFill>
                  <a:srgbClr val="080704"/>
                </a:solidFill>
                <a:cs typeface="Times New Roman" pitchFamily="18" charset="0"/>
              </a:rPr>
              <a:t>Conference</a:t>
            </a:r>
            <a:r>
              <a:rPr lang="cs-CZ" altLang="cs-CZ" sz="4400" b="1" dirty="0">
                <a:solidFill>
                  <a:srgbClr val="080704"/>
                </a:solidFill>
                <a:cs typeface="Times New Roman" pitchFamily="18" charset="0"/>
              </a:rPr>
              <a:t> </a:t>
            </a:r>
            <a:r>
              <a:rPr lang="cs-CZ" altLang="cs-CZ" sz="4400" b="1" dirty="0" smtClean="0">
                <a:solidFill>
                  <a:srgbClr val="080704"/>
                </a:solidFill>
                <a:cs typeface="Times New Roman" pitchFamily="18" charset="0"/>
              </a:rPr>
              <a:t>+ Expert Team Meeting</a:t>
            </a:r>
            <a:r>
              <a:rPr lang="cs-CZ" altLang="cs-CZ" b="1" dirty="0" smtClean="0">
                <a:solidFill>
                  <a:srgbClr val="080704"/>
                </a:solidFill>
                <a:cs typeface="Times New Roman" pitchFamily="18" charset="0"/>
              </a:rPr>
              <a:t/>
            </a:r>
            <a:br>
              <a:rPr lang="cs-CZ" altLang="cs-CZ" b="1" dirty="0" smtClean="0">
                <a:solidFill>
                  <a:srgbClr val="080704"/>
                </a:solidFill>
                <a:cs typeface="Times New Roman" pitchFamily="18" charset="0"/>
              </a:rPr>
            </a:br>
            <a:r>
              <a:rPr lang="cs-CZ" altLang="cs-CZ" sz="2200" b="1" dirty="0" err="1" smtClean="0">
                <a:solidFill>
                  <a:srgbClr val="080704"/>
                </a:solidFill>
                <a:cs typeface="Times New Roman" pitchFamily="18" charset="0"/>
              </a:rPr>
              <a:t>Cagliari</a:t>
            </a:r>
            <a:r>
              <a:rPr lang="cs-CZ" altLang="cs-CZ" sz="2200" b="1" dirty="0" smtClean="0">
                <a:solidFill>
                  <a:srgbClr val="080704"/>
                </a:solidFill>
                <a:cs typeface="Times New Roman" pitchFamily="18" charset="0"/>
              </a:rPr>
              <a:t> (</a:t>
            </a:r>
            <a:r>
              <a:rPr lang="cs-CZ" altLang="cs-CZ" sz="2200" b="1" dirty="0" err="1" smtClean="0">
                <a:solidFill>
                  <a:srgbClr val="080704"/>
                </a:solidFill>
                <a:cs typeface="Times New Roman" pitchFamily="18" charset="0"/>
              </a:rPr>
              <a:t>It</a:t>
            </a:r>
            <a:r>
              <a:rPr lang="cs-CZ" altLang="cs-CZ" sz="2200" b="1" dirty="0" smtClean="0">
                <a:solidFill>
                  <a:srgbClr val="080704"/>
                </a:solidFill>
                <a:cs typeface="Times New Roman" pitchFamily="18" charset="0"/>
              </a:rPr>
              <a:t>.) 4.-6.102017</a:t>
            </a:r>
            <a:br>
              <a:rPr lang="cs-CZ" altLang="cs-CZ" sz="2200" b="1" dirty="0" smtClean="0">
                <a:solidFill>
                  <a:srgbClr val="080704"/>
                </a:solidFill>
                <a:cs typeface="Times New Roman" pitchFamily="18" charset="0"/>
              </a:rPr>
            </a:br>
            <a:endParaRPr lang="en-US" altLang="cs-CZ" sz="2200" b="1" dirty="0">
              <a:solidFill>
                <a:srgbClr val="080704"/>
              </a:solidFill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/>
          </a:bodyPr>
          <a:lstStyle/>
          <a:p>
            <a:pPr marL="268288"/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Grůza</a:t>
            </a:r>
            <a:endParaRPr lang="cs-CZ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2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noFill/>
          <a:ln w="6350">
            <a:noFill/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Obsah </a:t>
            </a:r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konference</a:t>
            </a:r>
            <a:endParaRPr lang="cs-CZ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 smtClean="0">
                <a:cs typeface="Times New Roman" panose="02020603050405020304" pitchFamily="18" charset="0"/>
              </a:rPr>
              <a:t>Tematické okruhy (sekce):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Provoz v nestandardním módu (odchylky od běžného provozu, normalizace stavu, utajování informací (SUEZ)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Přeprava nebezpečných látek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Včasná analýza technických nebo organizačních změn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Úmyslné činy</a:t>
            </a:r>
          </a:p>
          <a:p>
            <a:endParaRPr lang="cs-CZ" altLang="cs-CZ" sz="2400" dirty="0" smtClean="0">
              <a:cs typeface="Times New Roman" panose="02020603050405020304" pitchFamily="18" charset="0"/>
            </a:endParaRPr>
          </a:p>
          <a:p>
            <a:endParaRPr lang="cs-CZ" altLang="cs-CZ" sz="2400" dirty="0"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>
                <a:solidFill>
                  <a:srgbClr val="080704"/>
                </a:solidFill>
              </a:rPr>
              <a:pPr/>
              <a:t>10</a:t>
            </a:fld>
            <a:endParaRPr lang="cs-CZ" dirty="0">
              <a:solidFill>
                <a:srgbClr val="080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81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bg1"/>
          </a:solidFill>
        </p:spPr>
        <p:txBody>
          <a:bodyPr anchor="ctr" anchorCtr="0">
            <a:noAutofit/>
          </a:bodyPr>
          <a:lstStyle/>
          <a:p>
            <a:pPr marL="268288" algn="ctr"/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ctr"/>
            <a:r>
              <a:rPr lang="cs-CZ" sz="4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Děkuji </a:t>
            </a:r>
            <a:r>
              <a:rPr lang="cs-CZ" sz="4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za </a:t>
            </a:r>
            <a:r>
              <a:rPr lang="cs-CZ" sz="4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pozornost.</a:t>
            </a:r>
          </a:p>
          <a:p>
            <a:pPr marL="268288" algn="r"/>
            <a:endParaRPr lang="cs-CZ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ctr"/>
            <a:r>
              <a:rPr lang="cs-CZ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cs-CZ" sz="28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Grůza</a:t>
            </a:r>
            <a:endParaRPr lang="cs-CZ" sz="2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www.cizp.cz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1188640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9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noFill/>
          <a:ln w="6350">
            <a:noFill/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Obsah </a:t>
            </a:r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konference</a:t>
            </a:r>
            <a:endParaRPr lang="cs-CZ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608512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cs typeface="Times New Roman" panose="02020603050405020304" pitchFamily="18" charset="0"/>
              </a:rPr>
              <a:t>Zaměření konference – ochrana vod a půdy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Expertní tým – činnost 2018, návrhy, možnosti, spoluorganizace, IRI jiná odvětví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W+L oblasti zájmu – zemědělství, nedostatek vody, pesticidy, nadměrné odběry atd.</a:t>
            </a:r>
          </a:p>
          <a:p>
            <a:pPr marL="0" indent="0">
              <a:buNone/>
            </a:pPr>
            <a:r>
              <a:rPr lang="cs-CZ" altLang="cs-CZ" sz="2400" dirty="0" smtClean="0">
                <a:cs typeface="Times New Roman" panose="02020603050405020304" pitchFamily="18" charset="0"/>
              </a:rPr>
              <a:t>Zemědělství: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Největší odběratel vod (jih Evropy)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Plošná kontaminace (méně nápadná)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Nadužívání pesticidů (i preventivní) a hnojiv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Skladování statkových hnojiv</a:t>
            </a:r>
            <a:endParaRPr lang="cs-CZ" altLang="cs-CZ" sz="2400" dirty="0" smtClean="0">
              <a:cs typeface="Times New Roman" panose="02020603050405020304" pitchFamily="18" charset="0"/>
            </a:endParaRPr>
          </a:p>
          <a:p>
            <a:endParaRPr lang="cs-CZ" altLang="cs-CZ" sz="2400" dirty="0">
              <a:cs typeface="Times New Roman" panose="02020603050405020304" pitchFamily="18" charset="0"/>
            </a:endParaRPr>
          </a:p>
          <a:p>
            <a:endParaRPr lang="cs-CZ" altLang="cs-CZ" sz="2400" dirty="0" smtClean="0">
              <a:cs typeface="Times New Roman" panose="02020603050405020304" pitchFamily="18" charset="0"/>
            </a:endParaRPr>
          </a:p>
          <a:p>
            <a:endParaRPr lang="cs-CZ" altLang="cs-CZ" sz="2400" dirty="0"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>
                <a:solidFill>
                  <a:srgbClr val="080704"/>
                </a:solidFill>
              </a:rPr>
              <a:pPr/>
              <a:t>2</a:t>
            </a:fld>
            <a:endParaRPr lang="cs-CZ" dirty="0">
              <a:solidFill>
                <a:srgbClr val="080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noFill/>
          <a:ln w="6350">
            <a:noFill/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Obsah </a:t>
            </a:r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konference</a:t>
            </a:r>
            <a:endParaRPr lang="cs-CZ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 smtClean="0">
                <a:cs typeface="Times New Roman" panose="02020603050405020304" pitchFamily="18" charset="0"/>
              </a:rPr>
              <a:t>Problematika odběrů vody: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Zemědělství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Změny klimatu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Revize povolení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Černé odběry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Recyklace vod</a:t>
            </a:r>
          </a:p>
          <a:p>
            <a:pPr marL="0" indent="0">
              <a:buNone/>
            </a:pPr>
            <a:r>
              <a:rPr lang="cs-CZ" altLang="cs-CZ" sz="2400" dirty="0" err="1" smtClean="0">
                <a:cs typeface="Times New Roman" panose="02020603050405020304" pitchFamily="18" charset="0"/>
              </a:rPr>
              <a:t>Drony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Monitoring skládek (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infra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)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Nová legislativa EU (privát x státní správa)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Porovnání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drony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 x satelity</a:t>
            </a:r>
            <a:endParaRPr lang="cs-CZ" altLang="cs-CZ" sz="2400" dirty="0" smtClean="0">
              <a:cs typeface="Times New Roman" panose="02020603050405020304" pitchFamily="18" charset="0"/>
            </a:endParaRPr>
          </a:p>
          <a:p>
            <a:endParaRPr lang="cs-CZ" altLang="cs-CZ" sz="2400" dirty="0">
              <a:cs typeface="Times New Roman" panose="02020603050405020304" pitchFamily="18" charset="0"/>
            </a:endParaRPr>
          </a:p>
          <a:p>
            <a:endParaRPr lang="cs-CZ" altLang="cs-CZ" sz="2400" dirty="0" smtClean="0">
              <a:cs typeface="Times New Roman" panose="02020603050405020304" pitchFamily="18" charset="0"/>
            </a:endParaRPr>
          </a:p>
          <a:p>
            <a:endParaRPr lang="cs-CZ" altLang="cs-CZ" sz="2400" dirty="0"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>
                <a:solidFill>
                  <a:srgbClr val="080704"/>
                </a:solidFill>
              </a:rPr>
              <a:pPr/>
              <a:t>3</a:t>
            </a:fld>
            <a:endParaRPr lang="cs-CZ" dirty="0">
              <a:solidFill>
                <a:srgbClr val="080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noFill/>
          <a:ln w="6350">
            <a:noFill/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Obsah </a:t>
            </a:r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konference</a:t>
            </a:r>
            <a:endParaRPr lang="cs-CZ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 smtClean="0">
                <a:cs typeface="Times New Roman" panose="02020603050405020304" pitchFamily="18" charset="0"/>
              </a:rPr>
              <a:t>Kriminalita ve vodním hospodářství (UNEP Interpol):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Korporace – ovládnutí vodárenství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Korupce – přehrady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Počítačové viry</a:t>
            </a:r>
          </a:p>
          <a:p>
            <a:r>
              <a:rPr lang="cs-CZ" altLang="cs-CZ" sz="2400" dirty="0" err="1" smtClean="0">
                <a:cs typeface="Times New Roman" panose="02020603050405020304" pitchFamily="18" charset="0"/>
              </a:rPr>
              <a:t>Aleppo</a:t>
            </a:r>
            <a:endParaRPr lang="cs-CZ" altLang="cs-CZ" sz="2400" dirty="0" smtClean="0"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Těžba dříví, rybaření, odpad, minerály, divoká zvířata..</a:t>
            </a:r>
          </a:p>
          <a:p>
            <a:pPr marL="0" indent="0">
              <a:buNone/>
            </a:pPr>
            <a:r>
              <a:rPr lang="cs-CZ" altLang="cs-CZ" sz="2400" dirty="0" err="1" smtClean="0">
                <a:cs typeface="Times New Roman" panose="02020603050405020304" pitchFamily="18" charset="0"/>
              </a:rPr>
              <a:t>Drony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Monitoring skládek (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infra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)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Nová legislativa EU (privát x státní správa)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Porovnání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drony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 x satelity</a:t>
            </a:r>
            <a:endParaRPr lang="cs-CZ" altLang="cs-CZ" sz="2400" dirty="0" smtClean="0">
              <a:cs typeface="Times New Roman" panose="02020603050405020304" pitchFamily="18" charset="0"/>
            </a:endParaRPr>
          </a:p>
          <a:p>
            <a:endParaRPr lang="cs-CZ" altLang="cs-CZ" sz="2400" dirty="0">
              <a:cs typeface="Times New Roman" panose="02020603050405020304" pitchFamily="18" charset="0"/>
            </a:endParaRPr>
          </a:p>
          <a:p>
            <a:endParaRPr lang="cs-CZ" altLang="cs-CZ" sz="2400" dirty="0" smtClean="0">
              <a:cs typeface="Times New Roman" panose="02020603050405020304" pitchFamily="18" charset="0"/>
            </a:endParaRPr>
          </a:p>
          <a:p>
            <a:endParaRPr lang="cs-CZ" altLang="cs-CZ" sz="2400" dirty="0"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>
                <a:solidFill>
                  <a:srgbClr val="080704"/>
                </a:solidFill>
              </a:rPr>
              <a:pPr/>
              <a:t>4</a:t>
            </a:fld>
            <a:endParaRPr lang="cs-CZ" dirty="0">
              <a:solidFill>
                <a:srgbClr val="080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 fontScale="90000"/>
          </a:bodyPr>
          <a:lstStyle/>
          <a:p>
            <a:pPr marL="268288"/>
            <a:r>
              <a:rPr lang="cs-CZ" altLang="cs-CZ" sz="4400" b="1" dirty="0" smtClean="0">
                <a:solidFill>
                  <a:srgbClr val="080704"/>
                </a:solidFill>
                <a:cs typeface="Times New Roman" pitchFamily="18" charset="0"/>
              </a:rPr>
              <a:t>River </a:t>
            </a:r>
            <a:r>
              <a:rPr lang="cs-CZ" altLang="cs-CZ" sz="4400" b="1" dirty="0" err="1">
                <a:solidFill>
                  <a:srgbClr val="080704"/>
                </a:solidFill>
                <a:cs typeface="Times New Roman" pitchFamily="18" charset="0"/>
              </a:rPr>
              <a:t>D</a:t>
            </a:r>
            <a:r>
              <a:rPr lang="cs-CZ" altLang="cs-CZ" sz="4400" b="1" dirty="0" err="1" smtClean="0">
                <a:solidFill>
                  <a:srgbClr val="080704"/>
                </a:solidFill>
                <a:cs typeface="Times New Roman" pitchFamily="18" charset="0"/>
              </a:rPr>
              <a:t>evelopment</a:t>
            </a:r>
            <a:r>
              <a:rPr lang="cs-CZ" altLang="cs-CZ" sz="4400" b="1" dirty="0" smtClean="0">
                <a:solidFill>
                  <a:srgbClr val="080704"/>
                </a:solidFill>
                <a:cs typeface="Times New Roman" pitchFamily="18" charset="0"/>
              </a:rPr>
              <a:t> </a:t>
            </a:r>
            <a:r>
              <a:rPr lang="cs-CZ" altLang="cs-CZ" sz="4400" b="1" dirty="0" err="1">
                <a:solidFill>
                  <a:srgbClr val="080704"/>
                </a:solidFill>
                <a:cs typeface="Times New Roman" pitchFamily="18" charset="0"/>
              </a:rPr>
              <a:t>P</a:t>
            </a:r>
            <a:r>
              <a:rPr lang="cs-CZ" altLang="cs-CZ" sz="4400" b="1" dirty="0" err="1" smtClean="0">
                <a:solidFill>
                  <a:srgbClr val="080704"/>
                </a:solidFill>
                <a:cs typeface="Times New Roman" pitchFamily="18" charset="0"/>
              </a:rPr>
              <a:t>lanning</a:t>
            </a:r>
            <a:r>
              <a:rPr lang="cs-CZ" altLang="cs-CZ" b="1" dirty="0" smtClean="0">
                <a:solidFill>
                  <a:srgbClr val="080704"/>
                </a:solidFill>
                <a:cs typeface="Times New Roman" pitchFamily="18" charset="0"/>
              </a:rPr>
              <a:t/>
            </a:r>
            <a:br>
              <a:rPr lang="cs-CZ" altLang="cs-CZ" b="1" dirty="0" smtClean="0">
                <a:solidFill>
                  <a:srgbClr val="080704"/>
                </a:solidFill>
                <a:cs typeface="Times New Roman" pitchFamily="18" charset="0"/>
              </a:rPr>
            </a:br>
            <a:r>
              <a:rPr lang="cs-CZ" altLang="cs-CZ" sz="2200" b="1" dirty="0" smtClean="0">
                <a:solidFill>
                  <a:srgbClr val="080704"/>
                </a:solidFill>
                <a:cs typeface="Times New Roman" pitchFamily="18" charset="0"/>
              </a:rPr>
              <a:t>Frankfurt (</a:t>
            </a:r>
            <a:r>
              <a:rPr lang="cs-CZ" altLang="cs-CZ" sz="2200" b="1" dirty="0" err="1" smtClean="0">
                <a:solidFill>
                  <a:srgbClr val="080704"/>
                </a:solidFill>
                <a:cs typeface="Times New Roman" pitchFamily="18" charset="0"/>
              </a:rPr>
              <a:t>Germany</a:t>
            </a:r>
            <a:r>
              <a:rPr lang="cs-CZ" altLang="cs-CZ" sz="2200" b="1" dirty="0" smtClean="0">
                <a:solidFill>
                  <a:srgbClr val="080704"/>
                </a:solidFill>
                <a:cs typeface="Times New Roman" pitchFamily="18" charset="0"/>
              </a:rPr>
              <a:t>) 27.- 28.9. 2017</a:t>
            </a:r>
            <a:br>
              <a:rPr lang="cs-CZ" altLang="cs-CZ" sz="2200" b="1" dirty="0" smtClean="0">
                <a:solidFill>
                  <a:srgbClr val="080704"/>
                </a:solidFill>
                <a:cs typeface="Times New Roman" pitchFamily="18" charset="0"/>
              </a:rPr>
            </a:br>
            <a:endParaRPr lang="en-US" altLang="cs-CZ" sz="2200" b="1" dirty="0">
              <a:solidFill>
                <a:srgbClr val="080704"/>
              </a:solidFill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/>
          </a:bodyPr>
          <a:lstStyle/>
          <a:p>
            <a:pPr marL="268288"/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Grůza</a:t>
            </a:r>
            <a:endParaRPr lang="cs-CZ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7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noFill/>
          <a:ln w="6350">
            <a:noFill/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Obsah </a:t>
            </a:r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konference</a:t>
            </a:r>
            <a:endParaRPr lang="cs-CZ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 smtClean="0">
                <a:cs typeface="Times New Roman" panose="02020603050405020304" pitchFamily="18" charset="0"/>
              </a:rPr>
              <a:t>Cílem vytvořit podklady pro směrnici IMPEL (River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Development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Planning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 – draft 2018)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Paralela VZ §§ 23 – 26</a:t>
            </a:r>
          </a:p>
          <a:p>
            <a:r>
              <a:rPr lang="cs-CZ" altLang="cs-CZ" sz="2400" dirty="0" err="1" smtClean="0">
                <a:cs typeface="Times New Roman" panose="02020603050405020304" pitchFamily="18" charset="0"/>
              </a:rPr>
              <a:t>Kick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off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 meeting březen 2017, garant MŽP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Hessen</a:t>
            </a:r>
            <a:endParaRPr lang="cs-CZ" altLang="cs-CZ" sz="2400" dirty="0" smtClean="0"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Prezentace, diskuze, 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Zaměření: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renaturizace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 toků,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mikropolutanty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, zemědělská eutrofizace,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good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 status</a:t>
            </a:r>
          </a:p>
          <a:p>
            <a:r>
              <a:rPr lang="cs-CZ" altLang="cs-CZ" sz="2400" dirty="0">
                <a:cs typeface="Times New Roman" panose="02020603050405020304" pitchFamily="18" charset="0"/>
              </a:rPr>
              <a:t>2 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exkurze – ČOV s biologickým odbouráváním P a řeka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Nidda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endParaRPr lang="cs-CZ" altLang="cs-CZ" sz="2400" dirty="0" smtClean="0">
              <a:cs typeface="Times New Roman" panose="02020603050405020304" pitchFamily="18" charset="0"/>
            </a:endParaRPr>
          </a:p>
          <a:p>
            <a:endParaRPr lang="cs-CZ" altLang="cs-CZ" sz="2400" dirty="0"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>
                <a:solidFill>
                  <a:srgbClr val="080704"/>
                </a:solidFill>
              </a:rPr>
              <a:pPr/>
              <a:t>6</a:t>
            </a:fld>
            <a:endParaRPr lang="cs-CZ" dirty="0">
              <a:solidFill>
                <a:srgbClr val="080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noFill/>
          <a:ln w="6350">
            <a:noFill/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Obsah </a:t>
            </a:r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konference</a:t>
            </a:r>
            <a:endParaRPr lang="cs-CZ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sz="2400" dirty="0" err="1" smtClean="0">
                <a:cs typeface="Times New Roman" panose="02020603050405020304" pitchFamily="18" charset="0"/>
              </a:rPr>
              <a:t>Renaturizace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 (revitalizace) toků: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Dílčí úseky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Protipovodňové dotace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Dopad na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good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 status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dirty="0" err="1" smtClean="0">
                <a:cs typeface="Times New Roman" panose="02020603050405020304" pitchFamily="18" charset="0"/>
              </a:rPr>
              <a:t>Mikropolutanty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Léčiva (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Diclofenac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), hormony (estrogeny), drogy,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Hg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, dioxiny, kovy – toxicita…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Pohyb sedimentů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Vliv na </a:t>
            </a:r>
            <a:r>
              <a:rPr lang="cs-CZ" altLang="cs-CZ" sz="2400" dirty="0" err="1" smtClean="0">
                <a:cs typeface="Times New Roman" panose="02020603050405020304" pitchFamily="18" charset="0"/>
              </a:rPr>
              <a:t>hydrofaunu</a:t>
            </a:r>
            <a:endParaRPr lang="cs-CZ" altLang="cs-CZ" sz="2400" dirty="0" smtClean="0"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fenomén netěsných kanalizací, starých zátěží a černých provozů</a:t>
            </a:r>
          </a:p>
          <a:p>
            <a:pPr marL="0" indent="0">
              <a:buNone/>
            </a:pPr>
            <a:endParaRPr lang="cs-CZ" altLang="cs-CZ" sz="2400" dirty="0" smtClean="0">
              <a:cs typeface="Times New Roman" panose="02020603050405020304" pitchFamily="18" charset="0"/>
            </a:endParaRPr>
          </a:p>
          <a:p>
            <a:endParaRPr lang="cs-CZ" altLang="cs-CZ" sz="2400" dirty="0"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>
                <a:solidFill>
                  <a:srgbClr val="080704"/>
                </a:solidFill>
              </a:rPr>
              <a:pPr/>
              <a:t>7</a:t>
            </a:fld>
            <a:endParaRPr lang="cs-CZ" dirty="0">
              <a:solidFill>
                <a:srgbClr val="080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 fontScale="90000"/>
          </a:bodyPr>
          <a:lstStyle/>
          <a:p>
            <a:pPr marL="268288"/>
            <a:r>
              <a:rPr lang="cs-CZ" altLang="cs-CZ" sz="4400" b="1" dirty="0" err="1" smtClean="0">
                <a:solidFill>
                  <a:srgbClr val="080704"/>
                </a:solidFill>
                <a:cs typeface="Times New Roman" pitchFamily="18" charset="0"/>
              </a:rPr>
              <a:t>Lessons</a:t>
            </a:r>
            <a:r>
              <a:rPr lang="cs-CZ" altLang="cs-CZ" sz="4400" b="1" dirty="0" smtClean="0">
                <a:solidFill>
                  <a:srgbClr val="080704"/>
                </a:solidFill>
                <a:cs typeface="Times New Roman" pitchFamily="18" charset="0"/>
              </a:rPr>
              <a:t> </a:t>
            </a:r>
            <a:r>
              <a:rPr lang="cs-CZ" altLang="cs-CZ" sz="4400" b="1" dirty="0" err="1" smtClean="0">
                <a:solidFill>
                  <a:srgbClr val="080704"/>
                </a:solidFill>
                <a:cs typeface="Times New Roman" pitchFamily="18" charset="0"/>
              </a:rPr>
              <a:t>Learnt</a:t>
            </a:r>
            <a:r>
              <a:rPr lang="cs-CZ" altLang="cs-CZ" sz="4400" b="1" dirty="0" smtClean="0">
                <a:solidFill>
                  <a:srgbClr val="080704"/>
                </a:solidFill>
                <a:cs typeface="Times New Roman" pitchFamily="18" charset="0"/>
              </a:rPr>
              <a:t> </a:t>
            </a:r>
            <a:r>
              <a:rPr lang="cs-CZ" altLang="cs-CZ" sz="4400" b="1" dirty="0" err="1" smtClean="0">
                <a:solidFill>
                  <a:srgbClr val="080704"/>
                </a:solidFill>
                <a:cs typeface="Times New Roman" pitchFamily="18" charset="0"/>
              </a:rPr>
              <a:t>from</a:t>
            </a:r>
            <a:r>
              <a:rPr lang="cs-CZ" altLang="cs-CZ" sz="4400" b="1" dirty="0" smtClean="0">
                <a:solidFill>
                  <a:srgbClr val="080704"/>
                </a:solidFill>
                <a:cs typeface="Times New Roman" pitchFamily="18" charset="0"/>
              </a:rPr>
              <a:t> </a:t>
            </a:r>
            <a:r>
              <a:rPr lang="cs-CZ" altLang="cs-CZ" sz="4400" b="1" dirty="0" err="1" smtClean="0">
                <a:solidFill>
                  <a:srgbClr val="080704"/>
                </a:solidFill>
                <a:cs typeface="Times New Roman" pitchFamily="18" charset="0"/>
              </a:rPr>
              <a:t>Industrial</a:t>
            </a:r>
            <a:r>
              <a:rPr lang="cs-CZ" altLang="cs-CZ" sz="4400" b="1" dirty="0" smtClean="0">
                <a:solidFill>
                  <a:srgbClr val="080704"/>
                </a:solidFill>
                <a:cs typeface="Times New Roman" pitchFamily="18" charset="0"/>
              </a:rPr>
              <a:t> </a:t>
            </a:r>
            <a:r>
              <a:rPr lang="cs-CZ" altLang="cs-CZ" sz="4400" b="1" dirty="0" err="1" smtClean="0">
                <a:solidFill>
                  <a:srgbClr val="080704"/>
                </a:solidFill>
                <a:cs typeface="Times New Roman" pitchFamily="18" charset="0"/>
              </a:rPr>
              <a:t>Accidents</a:t>
            </a:r>
            <a:r>
              <a:rPr lang="cs-CZ" altLang="cs-CZ" b="1" dirty="0" smtClean="0">
                <a:solidFill>
                  <a:srgbClr val="080704"/>
                </a:solidFill>
                <a:cs typeface="Times New Roman" pitchFamily="18" charset="0"/>
              </a:rPr>
              <a:t/>
            </a:r>
            <a:br>
              <a:rPr lang="cs-CZ" altLang="cs-CZ" b="1" dirty="0" smtClean="0">
                <a:solidFill>
                  <a:srgbClr val="080704"/>
                </a:solidFill>
                <a:cs typeface="Times New Roman" pitchFamily="18" charset="0"/>
              </a:rPr>
            </a:br>
            <a:r>
              <a:rPr lang="cs-CZ" altLang="cs-CZ" sz="2200" b="1" dirty="0" smtClean="0">
                <a:solidFill>
                  <a:srgbClr val="080704"/>
                </a:solidFill>
                <a:cs typeface="Times New Roman" pitchFamily="18" charset="0"/>
              </a:rPr>
              <a:t>Lyon (Fr) 31.5.- 1.6. 2017</a:t>
            </a:r>
            <a:br>
              <a:rPr lang="cs-CZ" altLang="cs-CZ" sz="2200" b="1" dirty="0" smtClean="0">
                <a:solidFill>
                  <a:srgbClr val="080704"/>
                </a:solidFill>
                <a:cs typeface="Times New Roman" pitchFamily="18" charset="0"/>
              </a:rPr>
            </a:br>
            <a:endParaRPr lang="en-US" altLang="cs-CZ" sz="2200" b="1" dirty="0">
              <a:solidFill>
                <a:srgbClr val="080704"/>
              </a:solidFill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/>
          </a:bodyPr>
          <a:lstStyle/>
          <a:p>
            <a:pPr marL="268288"/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Grůza</a:t>
            </a:r>
            <a:endParaRPr lang="cs-CZ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0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noFill/>
          <a:ln w="6350">
            <a:noFill/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Obsah </a:t>
            </a:r>
            <a:r>
              <a:rPr lang="cs-CZ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konference</a:t>
            </a:r>
            <a:endParaRPr lang="cs-CZ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608512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cs typeface="Times New Roman" panose="02020603050405020304" pitchFamily="18" charset="0"/>
              </a:rPr>
              <a:t>SEVESO (Prevence závažných havárií - PZH)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250 účastníků (200 Fr.), prezentace závažných havárií v časové ose – shrnutí – škody – poučení – diskuze</a:t>
            </a:r>
          </a:p>
          <a:p>
            <a:pPr marL="0" indent="0">
              <a:buNone/>
            </a:pPr>
            <a:r>
              <a:rPr lang="cs-CZ" altLang="cs-CZ" sz="2400" dirty="0" smtClean="0">
                <a:cs typeface="Times New Roman" panose="02020603050405020304" pitchFamily="18" charset="0"/>
              </a:rPr>
              <a:t>Škody (dopady):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Životní prostředí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Lidské životy/osoby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Ekonomické konsekvence</a:t>
            </a:r>
          </a:p>
          <a:p>
            <a:r>
              <a:rPr lang="cs-CZ" altLang="cs-CZ" sz="2400" dirty="0" smtClean="0">
                <a:cs typeface="Times New Roman" panose="02020603050405020304" pitchFamily="18" charset="0"/>
              </a:rPr>
              <a:t>Množství a charakter uniklých látek</a:t>
            </a:r>
          </a:p>
          <a:p>
            <a:endParaRPr lang="cs-CZ" altLang="cs-CZ" sz="24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 smtClean="0">
              <a:cs typeface="Times New Roman" panose="02020603050405020304" pitchFamily="18" charset="0"/>
            </a:endParaRPr>
          </a:p>
          <a:p>
            <a:endParaRPr lang="cs-CZ" altLang="cs-CZ" sz="2400" dirty="0"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>
                <a:solidFill>
                  <a:srgbClr val="080704"/>
                </a:solidFill>
              </a:rPr>
              <a:pPr/>
              <a:t>9</a:t>
            </a:fld>
            <a:endParaRPr lang="cs-CZ" dirty="0">
              <a:solidFill>
                <a:srgbClr val="080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sablov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prezentacesablov</Template>
  <TotalTime>1382</TotalTime>
  <Words>391</Words>
  <Application>Microsoft Office PowerPoint</Application>
  <PresentationFormat>Předvádění na obrazovce (4:3)</PresentationFormat>
  <Paragraphs>125</Paragraphs>
  <Slides>12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prezentacesablov</vt:lpstr>
      <vt:lpstr>Water and Land Conference + Expert Team Meeting Cagliari (It.) 4.-6.102017 </vt:lpstr>
      <vt:lpstr>Obsah konference</vt:lpstr>
      <vt:lpstr>Obsah konference</vt:lpstr>
      <vt:lpstr>Obsah konference</vt:lpstr>
      <vt:lpstr>River Development Planning Frankfurt (Germany) 27.- 28.9. 2017 </vt:lpstr>
      <vt:lpstr>Obsah konference</vt:lpstr>
      <vt:lpstr>Obsah konference</vt:lpstr>
      <vt:lpstr>Lessons Learnt from Industrial Accidents Lyon (Fr) 31.5.- 1.6. 2017 </vt:lpstr>
      <vt:lpstr>Obsah konference</vt:lpstr>
      <vt:lpstr>Obsah konference</vt:lpstr>
      <vt:lpstr>Prezentace aplikace PowerPoint</vt:lpstr>
      <vt:lpstr>   </vt:lpstr>
    </vt:vector>
  </TitlesOfParts>
  <Company>Česká inspekce životního prostředí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zkušenosti s aplikací závěrů o BAT  „Sklářský průmysl“</dc:title>
  <dc:creator>Burketová Radka</dc:creator>
  <cp:lastModifiedBy>Grůza Daniel</cp:lastModifiedBy>
  <cp:revision>166</cp:revision>
  <cp:lastPrinted>2015-01-27T14:42:45Z</cp:lastPrinted>
  <dcterms:created xsi:type="dcterms:W3CDTF">2015-02-27T12:32:44Z</dcterms:created>
  <dcterms:modified xsi:type="dcterms:W3CDTF">2017-11-27T14:48:57Z</dcterms:modified>
</cp:coreProperties>
</file>