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74" r:id="rId2"/>
    <p:sldId id="272" r:id="rId3"/>
    <p:sldId id="338" r:id="rId4"/>
    <p:sldId id="330" r:id="rId5"/>
    <p:sldId id="339" r:id="rId6"/>
    <p:sldId id="331" r:id="rId7"/>
    <p:sldId id="333" r:id="rId8"/>
    <p:sldId id="340" r:id="rId9"/>
    <p:sldId id="335" r:id="rId10"/>
    <p:sldId id="336" r:id="rId11"/>
    <p:sldId id="342" r:id="rId12"/>
    <p:sldId id="343" r:id="rId13"/>
    <p:sldId id="344" r:id="rId14"/>
    <p:sldId id="346" r:id="rId15"/>
    <p:sldId id="347" r:id="rId16"/>
    <p:sldId id="348" r:id="rId17"/>
    <p:sldId id="349" r:id="rId18"/>
    <p:sldId id="350" r:id="rId19"/>
    <p:sldId id="354" r:id="rId20"/>
    <p:sldId id="355" r:id="rId21"/>
    <p:sldId id="352" r:id="rId22"/>
    <p:sldId id="353" r:id="rId23"/>
    <p:sldId id="275" r:id="rId24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a1988" initials="m" lastIdx="1" clrIdx="0">
    <p:extLst/>
  </p:cmAuthor>
  <p:cmAuthor id="2" name="Zeis Karel" initials="ZK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171" autoAdjust="0"/>
    <p:restoredTop sz="95971" autoAdjust="0"/>
  </p:normalViewPr>
  <p:slideViewPr>
    <p:cSldViewPr>
      <p:cViewPr>
        <p:scale>
          <a:sx n="75" d="100"/>
          <a:sy n="75" d="100"/>
        </p:scale>
        <p:origin x="-16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D20FA-D788-4778-8E98-FD6C3DD0FE20}" type="datetimeFigureOut">
              <a:rPr lang="cs-CZ" smtClean="0"/>
              <a:t>7.12.2016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3BE7C-B691-48E6-8DB0-B639BBE8CE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46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3365A-CF01-4EAD-9FE2-8289AF69D3F0}" type="datetimeFigureOut">
              <a:rPr lang="cs-CZ" smtClean="0"/>
              <a:t>7.12.2016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CF461-8B5D-4DBC-9349-F6BC6EE54B6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10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19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20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21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22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9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8E3A-3766-4E2C-A613-CDE65C99DAAF}" type="datetime1">
              <a:rPr lang="cs-CZ" smtClean="0"/>
              <a:t>7.12.2016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07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F54-E6CD-4523-BFD0-895E2F292336}" type="datetime1">
              <a:rPr lang="cs-CZ" smtClean="0"/>
              <a:t>7.12.2016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6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8BCF-66BA-4693-9D8E-C7D43368D11E}" type="datetime1">
              <a:rPr lang="cs-CZ" smtClean="0"/>
              <a:t>7.12.2016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59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F2C7-4B10-44E3-93B1-F721A1DD1635}" type="datetime1">
              <a:rPr lang="cs-CZ" smtClean="0"/>
              <a:t>7.12.2016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D3E-D43C-459A-B42F-290F3B693489}" type="datetime1">
              <a:rPr lang="cs-CZ" smtClean="0"/>
              <a:t>7.12.2016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53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AF53-5D7A-45F3-B00C-45B55A3607B9}" type="datetime1">
              <a:rPr lang="cs-CZ" smtClean="0"/>
              <a:t>7.12.2016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70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D86E-0930-4ADC-8853-CBA9FB0E61EB}" type="datetime1">
              <a:rPr lang="cs-CZ" smtClean="0"/>
              <a:t>7.12.2016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40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0B6A-3DDE-422C-BC97-57D653DBD65E}" type="datetime1">
              <a:rPr lang="cs-CZ" smtClean="0"/>
              <a:t>7.12.2016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06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6663-286C-456B-A4B3-0A52237266B5}" type="datetime1">
              <a:rPr lang="cs-CZ" smtClean="0"/>
              <a:t>7.12.2016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15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6EFD-D8EA-4671-A5B7-8EAC32039FA2}" type="datetime1">
              <a:rPr lang="cs-CZ" smtClean="0"/>
              <a:t>7.12.2016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83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CD51-6226-4F0F-844B-DCD5C289280D}" type="datetime1">
              <a:rPr lang="cs-CZ" smtClean="0"/>
              <a:t>7.12.2016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59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6F41A-BA57-4ED3-8676-877A92155064}" type="datetime1">
              <a:rPr lang="cs-CZ" smtClean="0"/>
              <a:t>7.12.2016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63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1"/>
            <a:ext cx="9143999" cy="966315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268288"/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167"/>
          </a:xfrm>
          <a:solidFill>
            <a:schemeClr val="tx2"/>
          </a:solidFill>
        </p:spPr>
        <p:txBody>
          <a:bodyPr anchor="ctr" anchorCtr="0">
            <a:noAutofit/>
          </a:bodyPr>
          <a:lstStyle/>
          <a:p>
            <a:pPr marL="268288" algn="r"/>
            <a:r>
              <a:rPr lang="cs-CZ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TISKOVÁ KONFERENCE ČIŽP</a:t>
            </a:r>
          </a:p>
          <a:p>
            <a:pPr marL="268288" algn="r"/>
            <a:r>
              <a:rPr lang="cs-C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Kontroly bižuterie</a:t>
            </a:r>
          </a:p>
          <a:p>
            <a:pPr marL="268288" algn="r"/>
            <a:r>
              <a:rPr lang="cs-C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Kontroly malých vodních elektráren</a:t>
            </a:r>
            <a:br>
              <a:rPr lang="cs-C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r>
              <a:rPr lang="cs-C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Praha, 7. 12. 2016</a:t>
            </a: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45663"/>
            <a:ext cx="2016224" cy="80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47" y="4941168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5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co si dát při nákupu bižuterie pozor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163688" y="1124744"/>
            <a:ext cx="8800800" cy="460851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Dle zkušeností z kontrolní činnosti jsou nejproblémovější výrobky pocházející z východní Asie, které je možno objednávat přímo ze zahraničních e-shopů.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Nejméně  rizikových výrobků bylo zjištěno v rámci kontrol velkých společností s širokou distribuční sítí v rámci EU. V případě výskytu nebezpečného výrobku si předávají informace v rámci řetězce a výrobky stahují z trhu.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Nadlimitní obsah těžkých kovů nebyl zjištěn u bižuterie vyrobené z nerezové oceli.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 smtClean="0"/>
          </a:p>
          <a:p>
            <a:pPr marL="0" lv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95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Praktická ukázka práce se spektrometrem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163688" y="1124744"/>
            <a:ext cx="8800800" cy="4608512"/>
          </a:xfrm>
        </p:spPr>
        <p:txBody>
          <a:bodyPr>
            <a:normAutofit/>
          </a:bodyPr>
          <a:lstStyle/>
          <a:p>
            <a:endParaRPr lang="cs-CZ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 smtClean="0"/>
          </a:p>
          <a:p>
            <a:pPr marL="0" lv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6" y="1133170"/>
            <a:ext cx="583305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81832"/>
            <a:ext cx="2860723" cy="429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9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Letošní kontroly </a:t>
            </a: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MVE </a:t>
            </a: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30.11.2016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294676" y="1124744"/>
            <a:ext cx="8669812" cy="4608512"/>
          </a:xfrm>
        </p:spPr>
        <p:txBody>
          <a:bodyPr>
            <a:normAutofit fontScale="92500"/>
          </a:bodyPr>
          <a:lstStyle/>
          <a:p>
            <a:pPr algn="just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Zkontrolováno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 MVE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(27 MVE zkontrolováno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obdržených podnětů,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toho 9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podnětů bylo zasláno z webu </a:t>
            </a: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suchejezy.cz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Celkem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provedeno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 šetření na místě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17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MVE zjištěno porušení zákona (cca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18%) </a:t>
            </a:r>
            <a:endParaRPr lang="cs-CZ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Zahájeno 12 správních řízení, vydáno 7 rozhodnutí </a:t>
            </a:r>
            <a:b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uložení sankce, další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správní řízení se připravují</a:t>
            </a:r>
          </a:p>
          <a:p>
            <a:pPr algn="just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Právní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moci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nabyly pokuty v celkové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výši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 tis. Kč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 smtClean="0"/>
          </a:p>
          <a:p>
            <a:pPr marL="0" lv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4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Zjištěné nedostatky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07132" y="1196752"/>
            <a:ext cx="5497140" cy="309634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Nejčastější porušení vodního zákona:</a:t>
            </a:r>
          </a:p>
          <a:p>
            <a:pPr lvl="0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Nedodržení podmínek schváleného manipulačního řádu ve smyslu nedodržení minimálního zůstatkového průtoku.</a:t>
            </a:r>
          </a:p>
          <a:p>
            <a:pPr marL="0" lvl="0" indent="0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 descr="C:\Users\novotny.filip\AppData\Local\Microsoft\Windows\Temporary Internet Files\Content.Word\IMG_224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386968" cy="24483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5542880" y="3718526"/>
            <a:ext cx="3067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Vodočetná lať u jezu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3108" y="4087858"/>
            <a:ext cx="9060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Neosazení cejchu, vodní značky nebo vodočtu na vodním díle, což vede k nemožnosti provést kontrolu dodržování podmínek stanovených vodoprávním úřadem.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 </a:t>
            </a: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šetření na vodních tocích </a:t>
            </a:r>
            <a:endParaRPr lang="cs-CZ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32898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Přehled vodních toků, na nichž bylo zjištěno porušení vodního zákona a zahájeno správní řízení:</a:t>
            </a:r>
          </a:p>
          <a:p>
            <a:pPr marL="0" indent="0" algn="just">
              <a:buNone/>
            </a:pPr>
            <a:endParaRPr lang="cs-CZ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Bělá,</a:t>
            </a:r>
            <a:r>
              <a:rPr lang="cs-CZ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Desná, Jihlava, Kamenice,</a:t>
            </a:r>
            <a:r>
              <a:rPr lang="cs-CZ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Krupá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Morava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Mže,</a:t>
            </a:r>
            <a:r>
              <a:rPr lang="cs-CZ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Mikulášovický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potok, Sázava,</a:t>
            </a:r>
            <a:r>
              <a:rPr lang="cs-CZ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Strážný potok, Teplá Vltava. </a:t>
            </a:r>
          </a:p>
          <a:p>
            <a:pPr marL="0" indent="0" algn="just">
              <a:buNone/>
            </a:pPr>
            <a:endParaRPr lang="cs-CZ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řece Krupá byla zjištěna dvě porušení vodního zákona. U ostatních řek došlo vždy k jednomu porušení.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0" indent="0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pravomocné pokuty</a:t>
            </a:r>
            <a:endParaRPr lang="cs-CZ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392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MVE Zátoňské </a:t>
            </a: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Dvory, okres Český Krumlov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Provozovatel, fyzická osoba podnikající, Michal Mastička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Měřením bylo zjištěno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nedodržení MZP na vodním toku Strážný potok.</a:t>
            </a:r>
          </a:p>
          <a:p>
            <a:pPr lvl="0" algn="just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Uložena sankce ve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výši </a:t>
            </a: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tisíc korun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Rozhodnutí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ČIŽP nabylo právní moci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 28. 5. 2016.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300" dirty="0">
              <a:solidFill>
                <a:schemeClr val="tx2"/>
              </a:solidFill>
            </a:endParaRPr>
          </a:p>
          <a:p>
            <a:pPr algn="just"/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4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0" indent="0" algn="l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pravomocné pokuty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62696" y="980728"/>
            <a:ext cx="8801792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300" dirty="0">
              <a:solidFill>
                <a:schemeClr val="tx2"/>
              </a:solidFill>
            </a:endParaRPr>
          </a:p>
          <a:p>
            <a:pPr algn="just"/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07604" y="1352724"/>
            <a:ext cx="87287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MVE Kouty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Rejhotice, okres Šumperk</a:t>
            </a:r>
          </a:p>
          <a:p>
            <a:pPr>
              <a:spcBef>
                <a:spcPts val="600"/>
              </a:spcBef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rovozovatel NATUR ENERGO s.r.o.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Měřením bylo </a:t>
            </a:r>
            <a:r>
              <a:rPr lang="cs-C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zjištěno nedodržení MZP na vodním toku </a:t>
            </a:r>
            <a:r>
              <a:rPr lang="cs-CZ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Desná.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Uložena </a:t>
            </a:r>
            <a:r>
              <a:rPr lang="cs-C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sankce ve výši </a:t>
            </a:r>
            <a:r>
              <a:rPr lang="cs-CZ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tisíc korun</a:t>
            </a:r>
            <a:r>
              <a:rPr lang="cs-CZ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Rozhodnutí </a:t>
            </a:r>
            <a:r>
              <a:rPr lang="cs-C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ČIŽP nabylo právní moci dne </a:t>
            </a:r>
            <a:r>
              <a:rPr lang="cs-CZ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22. 9. </a:t>
            </a:r>
            <a:r>
              <a:rPr lang="cs-C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cs-CZ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lvl="0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Výsledek šetření na vodních tocích 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07604" y="1052736"/>
            <a:ext cx="8728792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6" y="2924944"/>
            <a:ext cx="7994570" cy="268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516" y="980728"/>
            <a:ext cx="850694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výsledků kontrolní činnosti v roce 2016, bylo zjištěno zlepšení stavů na vodních tocích oproti roku 2015. Lze tedy konstatovat, že kontroly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vedly ke zlepšení provozní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kázně. </a:t>
            </a:r>
          </a:p>
          <a:p>
            <a:pPr algn="just"/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Výsledky kontrolní činnosti u vybraných vodních toků: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0" indent="0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Srovnání kontrol MVE – v letech 2015 a 2016</a:t>
            </a:r>
            <a:endParaRPr lang="cs-CZ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320480"/>
          </a:xfrm>
        </p:spPr>
        <p:txBody>
          <a:bodyPr>
            <a:noAutofit/>
          </a:bodyPr>
          <a:lstStyle/>
          <a:p>
            <a:pPr algn="just"/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2015 bylo zahájeno 31 správních řízení. Právní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moci 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nabylo 18 rozhodnutí v celkové výši </a:t>
            </a:r>
            <a:r>
              <a:rPr lang="cs-CZ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580 tisíc korun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2016 bylo zahájeno 12 správních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řízení. Právní moci 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nabylo 7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rozhodnutí 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výši </a:t>
            </a:r>
            <a:r>
              <a:rPr lang="cs-CZ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 tisíc korun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správních řízení z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předchozího 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období, která nabyla v roce 2016 právní moci v celkové výši 370 tisíc korun.</a:t>
            </a:r>
          </a:p>
          <a:p>
            <a:pPr algn="just"/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5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lvl="0" algn="l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Srovnání </a:t>
            </a: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2015 </a:t>
            </a: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cs-CZ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63688" y="980728"/>
            <a:ext cx="39042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červenci 2016 bylo oproti stejnému období roku 2015 zaznamenáno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měřícími stanicemi ČHMÚ ve sledovaných profilech říčních toků až 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trojnásobně větší množství průtoků.</a:t>
            </a:r>
            <a:endParaRPr lang="cs-CZ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4" y="908720"/>
            <a:ext cx="4874640" cy="295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63688" y="3933056"/>
            <a:ext cx="88008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Opakovaná kontrolní činnost ČIŽP, příznivější počasí i lepší technologická kázeň provozovatelů malých vodních elektráren – to vše se podílelo na menším počtu porušení zákona oproti roku 2015.</a:t>
            </a:r>
            <a:r>
              <a:rPr lang="cs-CZ" sz="2800" dirty="0"/>
              <a:t> 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prezentace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79612" y="1124744"/>
            <a:ext cx="8584776" cy="432048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Kontroly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bižuterie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kontrol, zjištěné nedostatky, počty a výše pokut</a:t>
            </a:r>
          </a:p>
          <a:p>
            <a:pPr>
              <a:defRPr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Nejzávažnější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 (popis,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foto)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Nový pomocník při kontrolách (spektrometr) + praktická ukázka</a:t>
            </a:r>
          </a:p>
          <a:p>
            <a:pPr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co si dát pozor při nákupu bižuterie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Kontroly malých vodních elektráren (MVE)</a:t>
            </a:r>
          </a:p>
          <a:p>
            <a:pPr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v roce 2016</a:t>
            </a:r>
          </a:p>
          <a:p>
            <a:pPr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Zjištěné nedostatky,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nejčastější porušení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zákona</a:t>
            </a:r>
          </a:p>
          <a:p>
            <a:pPr>
              <a:defRPr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Příklady pokut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Srovnání kontrolní činnosti 2015 a 2016</a:t>
            </a:r>
          </a:p>
          <a:p>
            <a:pPr marL="0" indent="0">
              <a:buNone/>
            </a:pPr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92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lvl="0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</a:t>
            </a: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pohledem vodáků</a:t>
            </a:r>
            <a:endParaRPr lang="cs-CZ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63688" y="1098104"/>
            <a:ext cx="86567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Letošní rok byl vodními stavy pro vodáky velmi příznivý.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Byla provedena novela vyhlášky ministerstva dopravy č. 46/2015, která umožňuje splouvat jezy bez nutnosti získat povolení správce jezu.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Mezi problémy patřilo rozkolísání hladiny o několik desítek cm manipulací jedné MVE, která následně ovlivnila níže položené MVE.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Byla ukončena spolupráce se sdružením provozovatelů MVE.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60" y="6027142"/>
            <a:ext cx="2042167" cy="78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25430"/>
            <a:ext cx="2254656" cy="71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8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lvl="0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  <a:endParaRPr lang="cs-CZ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25148" y="836712"/>
            <a:ext cx="8739340" cy="12579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12888" y="1140520"/>
            <a:ext cx="8855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věnuje kontrole dodržování minimálních zůstatkových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průtoků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velkou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pozornost.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2888" y="2194500"/>
            <a:ext cx="89236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roku 2010 do 30.11. 2016 bylo provedeno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63525" lvl="1">
              <a:buFont typeface="Wingdings" panose="05000000000000000000" pitchFamily="2" charset="2"/>
              <a:buChar char="Ø"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592     šetření na MVE </a:t>
            </a:r>
          </a:p>
          <a:p>
            <a:pPr marL="263525" lvl="1">
              <a:buFont typeface="Wingdings" panose="05000000000000000000" pitchFamily="2" charset="2"/>
              <a:buChar char="Ø"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     zahájených správních řízení</a:t>
            </a:r>
          </a:p>
          <a:p>
            <a:pPr marL="263525" lvl="1">
              <a:buFont typeface="Wingdings" panose="05000000000000000000" pitchFamily="2" charset="2"/>
              <a:buChar char="Ø"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     řízení ukončeno uložením sankce</a:t>
            </a:r>
          </a:p>
          <a:p>
            <a:pPr marL="263525" lvl="1">
              <a:buFont typeface="Wingdings" panose="05000000000000000000" pitchFamily="2" charset="2"/>
              <a:buChar char="Ø"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1 882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509,-   Kč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celková částka v právní moci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8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lvl="0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  <a:endParaRPr lang="cs-CZ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63688" y="1268759"/>
            <a:ext cx="87998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Vzhledem k přetrvávajícím nedostatkům, které byly při kontrolách zjištěny, bude ČIŽP dodržování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minimálních zůstatkových průtoků na vodních tocích i 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nadále kontrolovat. </a:t>
            </a:r>
          </a:p>
          <a:p>
            <a:pPr algn="just">
              <a:spcAft>
                <a:spcPts val="1200"/>
              </a:spcAft>
            </a:pP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Kontroly budou zaměřeny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ejména na  odběry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povrchových vod pro energetické 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využití, tedy na odběry prováděné při provozu derivačních vodních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elektráren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44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1"/>
            <a:ext cx="9143999" cy="966315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268288"/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167"/>
          </a:xfrm>
          <a:solidFill>
            <a:schemeClr val="tx2"/>
          </a:solidFill>
        </p:spPr>
        <p:txBody>
          <a:bodyPr anchor="ctr" anchorCtr="0">
            <a:noAutofit/>
          </a:bodyPr>
          <a:lstStyle/>
          <a:p>
            <a:pPr marL="268288" algn="ctr"/>
            <a:endParaRPr lang="cs-CZ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ctr"/>
            <a:endParaRPr lang="cs-CZ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ctr"/>
            <a:r>
              <a:rPr lang="cs-CZ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Děkujeme za pozornost.   </a:t>
            </a:r>
          </a:p>
          <a:p>
            <a:pPr marL="268288" algn="r"/>
            <a:endParaRPr lang="cs-CZ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8" y="5391896"/>
            <a:ext cx="2221160" cy="8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47" y="4941168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-1188640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9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Kontroly bižuterie -  Úvod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294676" y="1124744"/>
            <a:ext cx="8669812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 smtClean="0"/>
          </a:p>
          <a:p>
            <a:pPr marL="0" lv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63688" y="908720"/>
            <a:ext cx="86567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Kontroly bižuterie jsou v roce 2016 prováděny na základě probíhajícího celoevropského kontrolního projektu Evropské chemické agentury (REACH-EN-FORCE 4), který je zaměřen na obsah omezených látek v předmětech. Limity pro obsah těžkých kovů v bižuterii jsou uvedeny v příloze XVII nařízení REACH (č. 1907/2006).</a:t>
            </a:r>
          </a:p>
          <a:p>
            <a:pPr>
              <a:defRPr/>
            </a:pPr>
            <a:endParaRPr lang="cs-CZ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Bižuterie je kontrolována také na základě oznámení ze systému RAPEX – tyto kontroly probíhají již od roku 2015, kdy se významně zvýšil počet nahlášených nevyhovujících výrobků v tomto systému.</a:t>
            </a:r>
          </a:p>
          <a:p>
            <a:pPr>
              <a:defRPr/>
            </a:pPr>
            <a:endParaRPr lang="cs-CZ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Kontroly bižuterie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294676" y="1124744"/>
            <a:ext cx="8669812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 smtClean="0"/>
          </a:p>
          <a:p>
            <a:pPr marL="0" lv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63688" y="980728"/>
            <a:ext cx="66405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cs-CZ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screeningové </a:t>
            </a:r>
            <a:r>
              <a:rPr lang="cs-CZ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kontrole obsahu těžkých kovů - </a:t>
            </a:r>
            <a:r>
              <a:rPr lang="cs-CZ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olova, kadmia a </a:t>
            </a:r>
            <a:r>
              <a:rPr lang="cs-CZ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niklu</a:t>
            </a:r>
            <a:r>
              <a:rPr lang="cs-CZ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ČIŽP od začátku roku 2016 využívá rentgenový spektrometr </a:t>
            </a:r>
            <a:r>
              <a:rPr lang="cs-CZ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Delta </a:t>
            </a:r>
            <a:r>
              <a:rPr lang="cs-CZ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Premium.</a:t>
            </a:r>
            <a:endParaRPr lang="cs-CZ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cs-CZ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případě </a:t>
            </a:r>
            <a:r>
              <a:rPr lang="cs-CZ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zjištění nadlimitního </a:t>
            </a:r>
            <a:r>
              <a:rPr lang="cs-CZ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množství těžkých </a:t>
            </a:r>
            <a:r>
              <a:rPr lang="cs-CZ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kovů spektrometrem Delta </a:t>
            </a:r>
            <a:r>
              <a:rPr lang="cs-CZ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výrobek následně otestován v akreditované </a:t>
            </a:r>
            <a:r>
              <a:rPr lang="cs-CZ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laboratoři.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cs-CZ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případě potvrzení překročení stanovených </a:t>
            </a:r>
            <a:r>
              <a:rPr lang="cs-CZ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limitů, zahájí ČIŽP s dodavatelem výrobku na český trh správní řízení. Je také </a:t>
            </a:r>
            <a:r>
              <a:rPr lang="cs-CZ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nařízeno nápravné opatření – stažení výrobku z trhu</a:t>
            </a:r>
            <a:r>
              <a:rPr lang="cs-CZ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3" descr="C:\Data-pracovní\Přednášky\21.4.2016_Delta_Celní správa\IMG_43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3656" y="3356992"/>
            <a:ext cx="2321385" cy="14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1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Kontroly bižuterie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294676" y="1124744"/>
            <a:ext cx="8669812" cy="4608512"/>
          </a:xfrm>
        </p:spPr>
        <p:txBody>
          <a:bodyPr>
            <a:normAutofit/>
          </a:bodyPr>
          <a:lstStyle/>
          <a:p>
            <a:pPr algn="just"/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63688" y="980728"/>
            <a:ext cx="898031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Limity stanovené v nařízení REACH:</a:t>
            </a:r>
          </a:p>
          <a:p>
            <a:pPr>
              <a:defRPr/>
            </a:pPr>
            <a:endParaRPr lang="cs-CZ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admium: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0,01 % hm.</a:t>
            </a:r>
          </a:p>
          <a:p>
            <a:pPr>
              <a:defRPr/>
            </a:pPr>
            <a:endParaRPr lang="cs-CZ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lovo: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0,05 % hm.</a:t>
            </a:r>
          </a:p>
          <a:p>
            <a:pPr>
              <a:defRPr/>
            </a:pPr>
            <a:endParaRPr lang="cs-CZ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cs-C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nikl: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předmětů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určených k dlouhodobému styku s kůží 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sledováno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uvolňování niklu. Rychlost uvolňování niklu musí být podle předpisů nižší než 0,5 </a:t>
            </a:r>
            <a:r>
              <a:rPr lang="cs-CZ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μg/cm</a:t>
            </a:r>
            <a:r>
              <a:rPr lang="cs-CZ" sz="2600" baseline="30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cs-CZ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/týden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(případně 0,2 </a:t>
            </a:r>
            <a:r>
              <a:rPr lang="cs-CZ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μg/cm</a:t>
            </a:r>
            <a:r>
              <a:rPr lang="cs-CZ" sz="2600" baseline="30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cs-CZ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/týden v případě propíchnutých uší či jiných částí těla)</a:t>
            </a:r>
            <a:endParaRPr lang="cs-CZ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5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Kontroly bižuterie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294676" y="1124744"/>
            <a:ext cx="8669812" cy="4608512"/>
          </a:xfrm>
        </p:spPr>
        <p:txBody>
          <a:bodyPr>
            <a:normAutofit/>
          </a:bodyPr>
          <a:lstStyle/>
          <a:p>
            <a:pPr algn="just"/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63688" y="980728"/>
            <a:ext cx="898031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kontrol, zjištěné nedostatky, počty a výše </a:t>
            </a:r>
            <a:r>
              <a:rPr lang="cs-C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</a:t>
            </a:r>
          </a:p>
          <a:p>
            <a:pPr>
              <a:defRPr/>
            </a:pPr>
            <a:endParaRPr lang="cs-CZ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1. 1. 2016 do konce listopadu 2016 bylo </a:t>
            </a:r>
            <a:r>
              <a:rPr lang="cs-C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zkontrolováno 257 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výrobků – bižuterie za využití screeningového měření spektrometrem.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17 %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výrobků bylo </a:t>
            </a:r>
            <a:r>
              <a:rPr lang="cs-C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zjištěno porušení nařízení REACH 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souvislosti s nadlimitním obsahem těžkých kovů.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Zvýšený obsah 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kadmia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(Cd) byl zjištěn u 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vzorků, 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olova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(Pb) u 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vyšší obsahy 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niklu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(Ni) indikující možnou zvýšenou míru uvolňování u 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případů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2016 bylo uloženo 6 pokut v celkové výši 215 tisíc korun.</a:t>
            </a:r>
            <a:endParaRPr lang="cs-CZ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4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 algn="l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ejzávažnější případy – centrální sklad Stoklasa </a:t>
            </a: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textilní galanterie s.r.o., </a:t>
            </a: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Kravaře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296579" y="980728"/>
            <a:ext cx="8669812" cy="50405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Kč,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kontrolováno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vzorků, 6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nevyhovělo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 smtClean="0"/>
          </a:p>
          <a:p>
            <a:pPr marL="0" lv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16" y="4360147"/>
            <a:ext cx="2664296" cy="19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13253"/>
            <a:ext cx="2880320" cy="301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6132760" y="1608319"/>
            <a:ext cx="2664296" cy="684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Cd – překročen limit </a:t>
            </a:r>
          </a:p>
          <a:p>
            <a:pPr algn="ctr"/>
            <a:r>
              <a:rPr lang="cs-CZ" sz="2000" b="1" dirty="0" smtClean="0"/>
              <a:t>8 540 krát  </a:t>
            </a:r>
            <a:endParaRPr lang="cs-CZ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" y="1772816"/>
            <a:ext cx="219951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aoblený obdélník 12"/>
          <p:cNvSpPr/>
          <p:nvPr/>
        </p:nvSpPr>
        <p:spPr>
          <a:xfrm>
            <a:off x="284251" y="1608319"/>
            <a:ext cx="2199517" cy="668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Pb –  překročeno 1 770 krát</a:t>
            </a:r>
            <a:endParaRPr lang="cs-CZ" sz="2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71" y="1723876"/>
            <a:ext cx="2657276" cy="252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2555775" y="1388231"/>
            <a:ext cx="3240359" cy="925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Cd – překročeno 7 410 krát </a:t>
            </a:r>
          </a:p>
          <a:p>
            <a:pPr algn="ctr"/>
            <a:r>
              <a:rPr lang="cs-CZ" sz="2000" b="1" dirty="0" smtClean="0"/>
              <a:t>Ni – překročeno 5 krát</a:t>
            </a:r>
            <a:endParaRPr lang="cs-CZ" sz="2000" b="1" dirty="0"/>
          </a:p>
        </p:txBody>
      </p:sp>
      <p:sp>
        <p:nvSpPr>
          <p:cNvPr id="14" name="Zaoblený obdélník 13"/>
          <p:cNvSpPr/>
          <p:nvPr/>
        </p:nvSpPr>
        <p:spPr>
          <a:xfrm>
            <a:off x="3076195" y="4264724"/>
            <a:ext cx="2199517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Cd – překročen limit 4 800 krát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20459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 algn="l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 Cuong Pham, </a:t>
            </a: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tržnice, Olomoucká ul., Brno-Černovice, stánek </a:t>
            </a: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č. </a:t>
            </a: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P10/2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294676" y="1124744"/>
            <a:ext cx="8669812" cy="50405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50 000 Kč, kontrolováno 20 vzorků, 3 nevyhověly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 smtClean="0"/>
          </a:p>
          <a:p>
            <a:pPr marL="0" lv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aoblený obdélník 12"/>
          <p:cNvSpPr/>
          <p:nvPr/>
        </p:nvSpPr>
        <p:spPr>
          <a:xfrm>
            <a:off x="284251" y="1628800"/>
            <a:ext cx="2199517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Cd – překročen limit 9 100 krát</a:t>
            </a:r>
            <a:endParaRPr lang="cs-CZ" sz="20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6" y="2361326"/>
            <a:ext cx="2114172" cy="31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0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08" y="2471204"/>
            <a:ext cx="2413348" cy="296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88344"/>
            <a:ext cx="2652066" cy="296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3214098" y="1665181"/>
            <a:ext cx="2199517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Cd – překročen limit 2 970 krát</a:t>
            </a:r>
            <a:endParaRPr lang="cs-CZ" sz="2000" b="1" dirty="0"/>
          </a:p>
        </p:txBody>
      </p:sp>
      <p:sp>
        <p:nvSpPr>
          <p:cNvPr id="16" name="Zaoblený obdélník 15"/>
          <p:cNvSpPr/>
          <p:nvPr/>
        </p:nvSpPr>
        <p:spPr>
          <a:xfrm>
            <a:off x="6370023" y="1628800"/>
            <a:ext cx="2199517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Cd – překročen limit 3 140 krát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1544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Autofit/>
          </a:bodyPr>
          <a:lstStyle/>
          <a:p>
            <a:pPr marL="268288" algn="l"/>
            <a:r>
              <a:rPr lang="cs-C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TITAN 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spol. s </a:t>
            </a:r>
            <a:r>
              <a:rPr lang="cs-C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r.o. a T.M.B. Business 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Marketing </a:t>
            </a:r>
            <a:r>
              <a:rPr lang="cs-C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s.r.o.</a:t>
            </a:r>
            <a:endParaRPr lang="cs-CZ" sz="28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163688" y="1124744"/>
            <a:ext cx="8512768" cy="12961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Dovozce a distributor výrobků dostali pokutu 50 a 20 tisíc korun, </a:t>
            </a:r>
            <a:r>
              <a:rPr lang="cs-CZ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kontrolováno </a:t>
            </a:r>
            <a:r>
              <a:rPr lang="cs-CZ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cs-CZ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vzorků, </a:t>
            </a:r>
            <a:r>
              <a:rPr lang="cs-CZ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nevyhověly</a:t>
            </a:r>
          </a:p>
          <a:p>
            <a:pPr algn="just"/>
            <a:r>
              <a:rPr lang="cs-CZ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Výrobky byly prodávány v prodejně TOP TIME provozované T.M.B</a:t>
            </a:r>
            <a:r>
              <a:rPr lang="cs-CZ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Business &amp; Marketing Company s.r.o</a:t>
            </a:r>
            <a:r>
              <a:rPr lang="cs-CZ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 </a:t>
            </a:r>
            <a:r>
              <a:rPr lang="cs-CZ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 </a:t>
            </a:r>
            <a:r>
              <a:rPr lang="cs-CZ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Futurum v Hradci Králové</a:t>
            </a:r>
            <a:endParaRPr lang="cs-CZ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 smtClean="0"/>
          </a:p>
          <a:p>
            <a:pPr marL="0" lv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098" name="Picture 2" descr="C:\Data-pracovní\Tisková zpráva\Tisková zpráva - Bižuterie 2016\OI Hradec Králové\IMG_55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50" y="2802329"/>
            <a:ext cx="1864803" cy="28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750761" y="2276872"/>
            <a:ext cx="2012892" cy="673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Pb – překročeno 1 446 krát</a:t>
            </a:r>
            <a:endParaRPr lang="cs-CZ" sz="2000" b="1" dirty="0"/>
          </a:p>
        </p:txBody>
      </p:sp>
      <p:pic>
        <p:nvPicPr>
          <p:cNvPr id="4099" name="Picture 3" descr="C:\Data-pracovní\Tisková zpráva\Tisková zpráva - Bižuterie 2016\OI Hradec Králové\IMG_55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2776840"/>
            <a:ext cx="3672408" cy="289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4851220" y="2302361"/>
            <a:ext cx="23938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Cd – překročen limit 2 780 krát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6253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CIZP_sablona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3836</TotalTime>
  <Words>1236</Words>
  <Application>Microsoft Office PowerPoint</Application>
  <PresentationFormat>Předvádění na obrazovce (4:3)</PresentationFormat>
  <Paragraphs>237</Paragraphs>
  <Slides>23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PPT CIZP_sablona_sablona</vt:lpstr>
      <vt:lpstr>   </vt:lpstr>
      <vt:lpstr>Obsah prezentace</vt:lpstr>
      <vt:lpstr>Kontroly bižuterie -  Úvod</vt:lpstr>
      <vt:lpstr>Kontroly bižuterie</vt:lpstr>
      <vt:lpstr>Kontroly bižuterie</vt:lpstr>
      <vt:lpstr>Kontroly bižuterie</vt:lpstr>
      <vt:lpstr>Nejzávažnější případy – centrální sklad Stoklasa textilní galanterie s.r.o., Kravaře</vt:lpstr>
      <vt:lpstr>Tien Cuong Pham, tržnice, Olomoucká ul., Brno-Černovice, stánek č. P10/2</vt:lpstr>
      <vt:lpstr>TITAN spol. s r.o. a T.M.B. Business &amp; Marketing Company s.r.o.</vt:lpstr>
      <vt:lpstr>Na co si dát při nákupu bižuterie pozor</vt:lpstr>
      <vt:lpstr>Praktická ukázka práce se spektrometrem</vt:lpstr>
      <vt:lpstr>Letošní kontroly MVE k 30.11.2016</vt:lpstr>
      <vt:lpstr>Zjištěné nedostatky</vt:lpstr>
      <vt:lpstr>Výsledky šetření na vodních tocích </vt:lpstr>
      <vt:lpstr>Nejvyšší uložené pravomocné pokuty</vt:lpstr>
      <vt:lpstr>Nejvyšší uložené pravomocné pokuty</vt:lpstr>
      <vt:lpstr>Výsledek šetření na vodních tocích </vt:lpstr>
      <vt:lpstr>Srovnání kontrol MVE – v letech 2015 a 2016</vt:lpstr>
      <vt:lpstr>Srovnání roku 2015 a 2016</vt:lpstr>
      <vt:lpstr>Rok 2016 pohledem vodáků</vt:lpstr>
      <vt:lpstr>Závěr</vt:lpstr>
      <vt:lpstr>Závěr</vt:lpstr>
      <vt:lpstr>   </vt:lpstr>
    </vt:vector>
  </TitlesOfParts>
  <Company>Česká inspekce životního prostředí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Burketová Radka</dc:creator>
  <cp:lastModifiedBy>Jandová Jana</cp:lastModifiedBy>
  <cp:revision>276</cp:revision>
  <cp:lastPrinted>2015-06-29T11:34:18Z</cp:lastPrinted>
  <dcterms:created xsi:type="dcterms:W3CDTF">2015-02-27T12:32:44Z</dcterms:created>
  <dcterms:modified xsi:type="dcterms:W3CDTF">2016-12-07T09:25:35Z</dcterms:modified>
</cp:coreProperties>
</file>