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62" r:id="rId3"/>
    <p:sldId id="263" r:id="rId4"/>
    <p:sldId id="261" r:id="rId5"/>
    <p:sldId id="281" r:id="rId6"/>
    <p:sldId id="284" r:id="rId7"/>
    <p:sldId id="287" r:id="rId8"/>
    <p:sldId id="288" r:id="rId9"/>
    <p:sldId id="289" r:id="rId10"/>
    <p:sldId id="290" r:id="rId11"/>
    <p:sldId id="267" r:id="rId12"/>
    <p:sldId id="268" r:id="rId13"/>
    <p:sldId id="269" r:id="rId14"/>
    <p:sldId id="292" r:id="rId15"/>
    <p:sldId id="300" r:id="rId16"/>
    <p:sldId id="301" r:id="rId17"/>
    <p:sldId id="302" r:id="rId18"/>
    <p:sldId id="296" r:id="rId19"/>
    <p:sldId id="297" r:id="rId20"/>
    <p:sldId id="298" r:id="rId21"/>
    <p:sldId id="299" r:id="rId22"/>
    <p:sldId id="271" r:id="rId23"/>
    <p:sldId id="272" r:id="rId24"/>
    <p:sldId id="282" r:id="rId25"/>
    <p:sldId id="283" r:id="rId26"/>
    <p:sldId id="291" r:id="rId27"/>
    <p:sldId id="27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9" autoAdjust="0"/>
    <p:restoredTop sz="94660"/>
  </p:normalViewPr>
  <p:slideViewPr>
    <p:cSldViewPr>
      <p:cViewPr>
        <p:scale>
          <a:sx n="60" d="100"/>
          <a:sy n="60" d="100"/>
        </p:scale>
        <p:origin x="-242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 custT="1"/>
      <dgm:spPr/>
      <dgm:t>
        <a:bodyPr/>
        <a:lstStyle/>
        <a:p>
          <a:r>
            <a:rPr lang="cs-CZ" sz="2300" dirty="0" smtClean="0"/>
            <a:t>Chameleoni pašovaní z </a:t>
          </a:r>
          <a:r>
            <a:rPr lang="cs-CZ" sz="2400" dirty="0" smtClean="0"/>
            <a:t>Madagaskaru</a:t>
          </a:r>
          <a:endParaRPr lang="cs-CZ" sz="2400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1689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extLst/>
    </dgm:pt>
  </dgm:ptLst>
  <dgm:cxnLst>
    <dgm:cxn modelId="{1DD2550C-FAE2-4440-B362-2E47F2357AF3}" type="presOf" srcId="{CE3F3DD9-69C0-4151-B78D-4898C9A04592}" destId="{9C48212D-8BF0-49CA-865B-CD81FA241990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D2152248-9536-4E68-9430-B31842E51DF6}" type="presOf" srcId="{8F523809-64E2-4E10-A1FB-B05E10B8FD10}" destId="{6D92812F-F08E-4FA7-A78F-400D1181E5DD}" srcOrd="0" destOrd="0" presId="urn:microsoft.com/office/officeart/2008/layout/PictureGrid"/>
    <dgm:cxn modelId="{373128D7-9165-4238-903A-1796BFB587F1}" type="presParOf" srcId="{6D92812F-F08E-4FA7-A78F-400D1181E5DD}" destId="{8ABE9BE6-AD54-4A42-B49C-D1D31EC5A672}" srcOrd="0" destOrd="0" presId="urn:microsoft.com/office/officeart/2008/layout/PictureGrid"/>
    <dgm:cxn modelId="{3EC411FE-9C9B-4FEF-9036-351333AAAB95}" type="presParOf" srcId="{8ABE9BE6-AD54-4A42-B49C-D1D31EC5A672}" destId="{9C48212D-8BF0-49CA-865B-CD81FA241990}" srcOrd="0" destOrd="0" presId="urn:microsoft.com/office/officeart/2008/layout/PictureGrid"/>
    <dgm:cxn modelId="{6B80AE09-2690-4400-B4CB-49CE2D275102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/>
        <a:lstStyle/>
        <a:p>
          <a:pPr algn="ctr"/>
          <a:r>
            <a:rPr lang="cs-CZ" dirty="0" smtClean="0"/>
            <a:t>Zadržená slonovina</a:t>
          </a:r>
          <a:endParaRPr lang="cs-CZ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168947" custScaleY="1011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  <dgm:extLst/>
    </dgm:pt>
  </dgm:ptLst>
  <dgm:cxnLst>
    <dgm:cxn modelId="{A75F35DB-5EDB-454E-AB61-FAE1E25A186F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AB996BB3-B91E-46FC-9207-AC6C1836BBE4}" type="presOf" srcId="{CE3F3DD9-69C0-4151-B78D-4898C9A04592}" destId="{9C48212D-8BF0-49CA-865B-CD81FA241990}" srcOrd="0" destOrd="0" presId="urn:microsoft.com/office/officeart/2008/layout/PictureGrid"/>
    <dgm:cxn modelId="{D537C4FD-349F-4C5C-8263-036296D3EA93}" type="presParOf" srcId="{6D92812F-F08E-4FA7-A78F-400D1181E5DD}" destId="{8ABE9BE6-AD54-4A42-B49C-D1D31EC5A672}" srcOrd="0" destOrd="0" presId="urn:microsoft.com/office/officeart/2008/layout/PictureGrid"/>
    <dgm:cxn modelId="{522EAF6F-2247-4D63-A684-12B8B84F2866}" type="presParOf" srcId="{8ABE9BE6-AD54-4A42-B49C-D1D31EC5A672}" destId="{9C48212D-8BF0-49CA-865B-CD81FA241990}" srcOrd="0" destOrd="0" presId="urn:microsoft.com/office/officeart/2008/layout/PictureGrid"/>
    <dgm:cxn modelId="{6155E7C4-10B4-42D3-B8FA-13F32C53E273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590779" y="215511"/>
          <a:ext cx="5095368" cy="452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7630" rIns="8763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Chameleoni pašovaní z </a:t>
          </a:r>
          <a:r>
            <a:rPr lang="cs-CZ" sz="2400" kern="1200" dirty="0" smtClean="0"/>
            <a:t>Madagaskaru</a:t>
          </a:r>
          <a:endParaRPr lang="cs-CZ" sz="2400" kern="1200" dirty="0"/>
        </a:p>
      </dsp:txBody>
      <dsp:txXfrm>
        <a:off x="590779" y="215511"/>
        <a:ext cx="5095368" cy="452393"/>
      </dsp:txXfrm>
    </dsp:sp>
    <dsp:sp modelId="{5DC3E299-A67C-4F6A-B8F8-E4F4C4B4F9DA}">
      <dsp:nvSpPr>
        <dsp:cNvPr id="0" name=""/>
        <dsp:cNvSpPr/>
      </dsp:nvSpPr>
      <dsp:spPr>
        <a:xfrm>
          <a:off x="590779" y="757570"/>
          <a:ext cx="5095368" cy="301595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496220" y="183388"/>
          <a:ext cx="5284487" cy="46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2870" rIns="102870" bIns="0" numCol="1" spcCol="1270" anchor="b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Zadržená slonovina</a:t>
          </a:r>
          <a:endParaRPr lang="cs-CZ" sz="2700" kern="1200" dirty="0"/>
        </a:p>
      </dsp:txBody>
      <dsp:txXfrm>
        <a:off x="496220" y="183388"/>
        <a:ext cx="5284487" cy="469184"/>
      </dsp:txXfrm>
    </dsp:sp>
    <dsp:sp modelId="{5DC3E299-A67C-4F6A-B8F8-E4F4C4B4F9DA}">
      <dsp:nvSpPr>
        <dsp:cNvPr id="0" name=""/>
        <dsp:cNvSpPr/>
      </dsp:nvSpPr>
      <dsp:spPr>
        <a:xfrm>
          <a:off x="496220" y="784923"/>
          <a:ext cx="5284487" cy="316474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2016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Oblastní inspektorát Plzeň</a:t>
            </a:r>
          </a:p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15. 5. 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>
                <a:cs typeface="Times New Roman" pitchFamily="18" charset="0"/>
              </a:rPr>
              <a:t>Nejvyšší pokuty za rok 2016 -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ZS Vilémov, a.s.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1 700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4428492" cy="29523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54923"/>
            <a:ext cx="4427984" cy="29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400" dirty="0">
                <a:solidFill>
                  <a:schemeClr val="tx1"/>
                </a:solidFill>
              </a:rPr>
              <a:t>Činnost OI </a:t>
            </a:r>
            <a:r>
              <a:rPr lang="cs-CZ" altLang="cs-CZ" sz="3400" dirty="0" smtClean="0">
                <a:solidFill>
                  <a:schemeClr val="tx1"/>
                </a:solidFill>
              </a:rPr>
              <a:t>Plzeň – </a:t>
            </a:r>
            <a:r>
              <a:rPr lang="cs-CZ" altLang="cs-CZ" sz="3400" dirty="0">
                <a:solidFill>
                  <a:schemeClr val="tx1"/>
                </a:solidFill>
              </a:rPr>
              <a:t>počty kontrol</a:t>
            </a:r>
            <a:endParaRPr lang="cs-CZ" sz="3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809"/>
              </p:ext>
            </p:extLst>
          </p:nvPr>
        </p:nvGraphicFramePr>
        <p:xfrm>
          <a:off x="2051720" y="1628800"/>
          <a:ext cx="4752528" cy="3816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89">
                  <a:extLst>
                    <a:ext uri="{9D8B030D-6E8A-4147-A177-3AD203B41FA5}">
                      <a16:colId xmlns:a16="http://schemas.microsoft.com/office/drawing/2014/main" xmlns="" val="2793591290"/>
                    </a:ext>
                  </a:extLst>
                </a:gridCol>
                <a:gridCol w="2333939">
                  <a:extLst>
                    <a:ext uri="{9D8B030D-6E8A-4147-A177-3AD203B41FA5}">
                      <a16:colId xmlns:a16="http://schemas.microsoft.com/office/drawing/2014/main" xmlns="" val="3982066964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OI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500" baseline="0" dirty="0" smtClean="0">
                          <a:solidFill>
                            <a:schemeClr val="bg1"/>
                          </a:solidFill>
                        </a:rPr>
                        <a:t>Plzeň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3866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1425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085383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1355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1437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032277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1266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1519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Plzeň – </a:t>
            </a:r>
            <a:r>
              <a:rPr lang="cs-CZ" altLang="cs-CZ" sz="3200" dirty="0">
                <a:solidFill>
                  <a:schemeClr val="tx1"/>
                </a:solidFill>
              </a:rPr>
              <a:t>počty kontrol dle složek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688137"/>
              </p:ext>
            </p:extLst>
          </p:nvPr>
        </p:nvGraphicFramePr>
        <p:xfrm>
          <a:off x="1043608" y="1988840"/>
          <a:ext cx="698477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:a16="http://schemas.microsoft.com/office/drawing/2014/main" xmlns="" val="2793591290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xmlns="" val="3982066964"/>
                    </a:ext>
                  </a:extLst>
                </a:gridCol>
                <a:gridCol w="1164129"/>
                <a:gridCol w="1164129">
                  <a:extLst>
                    <a:ext uri="{9D8B030D-6E8A-4147-A177-3AD203B41FA5}">
                      <a16:colId xmlns:a16="http://schemas.microsoft.com/office/drawing/2014/main" xmlns="" val="3284438363"/>
                    </a:ext>
                  </a:extLst>
                </a:gridCol>
                <a:gridCol w="1164129"/>
                <a:gridCol w="1164129">
                  <a:extLst>
                    <a:ext uri="{9D8B030D-6E8A-4147-A177-3AD203B41FA5}">
                      <a16:colId xmlns:a16="http://schemas.microsoft.com/office/drawing/2014/main" xmlns="" val="2645432643"/>
                    </a:ext>
                  </a:extLst>
                </a:gridCol>
              </a:tblGrid>
              <a:tr h="27603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38661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310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300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518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159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110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085383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346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235 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424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219 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354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337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418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202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130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386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0322779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313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338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361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Plzeň – </a:t>
            </a:r>
            <a:r>
              <a:rPr lang="cs-CZ" altLang="cs-CZ" sz="3200" dirty="0">
                <a:solidFill>
                  <a:schemeClr val="tx1"/>
                </a:solidFill>
              </a:rPr>
              <a:t>počty a výše pokut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14578"/>
              </p:ext>
            </p:extLst>
          </p:nvPr>
        </p:nvGraphicFramePr>
        <p:xfrm>
          <a:off x="1547664" y="1484784"/>
          <a:ext cx="5688632" cy="367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58">
                  <a:extLst>
                    <a:ext uri="{9D8B030D-6E8A-4147-A177-3AD203B41FA5}">
                      <a16:colId xmlns:a16="http://schemas.microsoft.com/office/drawing/2014/main" xmlns="" val="2793591290"/>
                    </a:ext>
                  </a:extLst>
                </a:gridCol>
                <a:gridCol w="1372383">
                  <a:extLst>
                    <a:ext uri="{9D8B030D-6E8A-4147-A177-3AD203B41FA5}">
                      <a16:colId xmlns:a16="http://schemas.microsoft.com/office/drawing/2014/main" xmlns="" val="3982066964"/>
                    </a:ext>
                  </a:extLst>
                </a:gridCol>
                <a:gridCol w="1471933">
                  <a:extLst>
                    <a:ext uri="{9D8B030D-6E8A-4147-A177-3AD203B41FA5}">
                      <a16:colId xmlns:a16="http://schemas.microsoft.com/office/drawing/2014/main" xmlns="" val="3284438363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xmlns="" val="2645432643"/>
                    </a:ext>
                  </a:extLst>
                </a:gridCol>
              </a:tblGrid>
              <a:tr h="476936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(Kč)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38661"/>
                  </a:ext>
                </a:extLst>
              </a:tr>
              <a:tr h="810791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právní moci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302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278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22 301 282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085383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290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259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18 881 006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308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275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15 706 565</a:t>
                      </a:r>
                      <a:r>
                        <a:rPr lang="cs-CZ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0322779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281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245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20 152 710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274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255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10 587 557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5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600" dirty="0">
                <a:solidFill>
                  <a:schemeClr val="tx1"/>
                </a:solidFill>
              </a:rPr>
              <a:t>Činnost OI </a:t>
            </a:r>
            <a:r>
              <a:rPr lang="cs-CZ" altLang="cs-CZ" sz="3600" dirty="0" smtClean="0">
                <a:solidFill>
                  <a:schemeClr val="tx1"/>
                </a:solidFill>
              </a:rPr>
              <a:t>Plzeň – významné</a:t>
            </a:r>
            <a:r>
              <a:rPr lang="cs-CZ" altLang="cs-CZ" sz="3600" dirty="0">
                <a:solidFill>
                  <a:schemeClr val="tx1"/>
                </a:solidFill>
              </a:rPr>
              <a:t> </a:t>
            </a:r>
            <a:r>
              <a:rPr lang="cs-CZ" altLang="cs-CZ" sz="3600" dirty="0" smtClean="0">
                <a:solidFill>
                  <a:schemeClr val="tx1"/>
                </a:solidFill>
              </a:rPr>
              <a:t>případy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AGROŽIV Sdružení zemědělců, s.r.o. –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cs-CZ" b="1" dirty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1 070 070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Pokuta za odběr podzemní vody pro napájení skotu na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farmě v </a:t>
            </a:r>
            <a:r>
              <a:rPr lang="cs-CZ" altLang="cs-CZ" sz="2800" dirty="0" err="1">
                <a:latin typeface="Times New Roman" pitchFamily="18" charset="0"/>
                <a:cs typeface="Times New Roman" pitchFamily="18" charset="0"/>
              </a:rPr>
              <a:t>k.ú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Tasnovice bez povolení vodoprávního úřadu v celkovém množství 35 669 m</a:t>
            </a:r>
            <a:r>
              <a:rPr lang="cs-CZ" altLang="cs-CZ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Pokuta stanovena výpočtem – sazba 70 Kč/m</a:t>
            </a:r>
            <a:r>
              <a:rPr lang="cs-CZ" altLang="cs-CZ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V základní výši tedy 2 496 830 Kč.</a:t>
            </a:r>
          </a:p>
          <a:p>
            <a:pPr algn="just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snížila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souladu se zákonem sazbu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Kč/1m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byly dány důvody zvláštního zřetele hodné, zejména  skutečnost, že jedním z míst odběru je pramenní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jímka.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dirty="0">
                <a:solidFill>
                  <a:schemeClr val="tx1"/>
                </a:solidFill>
              </a:rPr>
              <a:t>Činnost OI Plzeň – významné případy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STEATIT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s.r.o. – 500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000 Kč</a:t>
            </a:r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Pokuta za vypouštění předčištěných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splaškových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 technologických odpadních vod do vod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povrchových, resp. do dešťové kanalizace v k.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ú.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Klenčí pod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Čerchovem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Dlouhodobý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protiprávní stav (první zjištění již v r. 2008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Již v minulosti uloženy pokuty v celkové výši 655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tisíc korun.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879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dirty="0">
                <a:solidFill>
                  <a:schemeClr val="tx1"/>
                </a:solidFill>
              </a:rPr>
              <a:t>Činnost OI Plzeň – významné případy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ELRON CZ s.r.o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Pokuta za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provozování zařízení k využívání odpadů – rekultivace odvalu po těžbě uhlí v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k.ú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Zbůch v rozporu s provozním řádem – nesprávná manipulace se zakládkami.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Šetření na základě podnětu a petice na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zápach.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Ohrožení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podzemních vod vlivem průsaku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výluhů. 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467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600" dirty="0">
                <a:solidFill>
                  <a:schemeClr val="tx1"/>
                </a:solidFill>
              </a:rPr>
              <a:t>Činnost OI Plzeň – významné </a:t>
            </a:r>
            <a:r>
              <a:rPr lang="cs-CZ" altLang="cs-CZ" sz="3600" dirty="0" smtClean="0">
                <a:solidFill>
                  <a:schemeClr val="tx1"/>
                </a:solidFill>
              </a:rPr>
              <a:t>případy</a:t>
            </a: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41297"/>
            <a:ext cx="4248472" cy="2880320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8" y="2241297"/>
            <a:ext cx="4320480" cy="288032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170080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ELRON CZ s.r.o.</a:t>
            </a:r>
            <a:endParaRPr lang="cs-CZ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600" dirty="0">
                <a:solidFill>
                  <a:schemeClr val="tx1"/>
                </a:solidFill>
              </a:rPr>
              <a:t>Činnost OI </a:t>
            </a:r>
            <a:r>
              <a:rPr lang="cs-CZ" altLang="cs-CZ" sz="3600" dirty="0" smtClean="0">
                <a:solidFill>
                  <a:schemeClr val="tx1"/>
                </a:solidFill>
              </a:rPr>
              <a:t>Plzeň – významné případy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Válcovny trub Chomutov, a.s. – 220 000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Pokuta za provozování elektrických obloukových pecí v Hrádku u Rokycan v rozporu s platným integrovaným povolením.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Porušení provozního řádu a technických podmínek provozu.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Netěsnosti na boční stěně haly elektroocelárny – únik kouře do volného ovzduší.</a:t>
            </a:r>
          </a:p>
        </p:txBody>
      </p:sp>
    </p:spTree>
    <p:extLst>
      <p:ext uri="{BB962C8B-B14F-4D97-AF65-F5344CB8AC3E}">
        <p14:creationId xmlns:p14="http://schemas.microsoft.com/office/powerpoint/2010/main" val="15889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600" dirty="0">
                <a:solidFill>
                  <a:schemeClr val="tx1"/>
                </a:solidFill>
              </a:rPr>
              <a:t>Činnost OI </a:t>
            </a:r>
            <a:r>
              <a:rPr lang="cs-CZ" altLang="cs-CZ" sz="3600" dirty="0" smtClean="0">
                <a:solidFill>
                  <a:schemeClr val="tx1"/>
                </a:solidFill>
              </a:rPr>
              <a:t>Plzeň – významné případy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ichaela.prantnerova\Desktop\TISKOVKA 2017\foto válcovny\P30110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320480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aela.prantnerova\Desktop\TISKOVKA 2017\foto válcovny\P3011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7" y="2348880"/>
            <a:ext cx="44644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6" y="170080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Válcovny trub Chomutov, a.s.</a:t>
            </a:r>
            <a:endParaRPr lang="cs-CZ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2016, plán pro rok 2017,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– TOP10</a:t>
            </a:r>
          </a:p>
          <a:p>
            <a:pPr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rámci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Plzeňského kraje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nejzávažnější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roce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trendy,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statistiky</a:t>
            </a:r>
          </a:p>
          <a:p>
            <a:pPr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Ukázka práce se spektrometrem – testování pravosti šperků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600" dirty="0">
                <a:solidFill>
                  <a:schemeClr val="tx1"/>
                </a:solidFill>
              </a:rPr>
              <a:t>Činnost OI </a:t>
            </a:r>
            <a:r>
              <a:rPr lang="cs-CZ" altLang="cs-CZ" sz="3600" dirty="0" smtClean="0">
                <a:solidFill>
                  <a:schemeClr val="tx1"/>
                </a:solidFill>
              </a:rPr>
              <a:t>Plzeň – významné případy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SKOGAR  s.r.o., resp. JT COMPANY s.r.o.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Nezalesnění holin po úmyslné mýtní těžbě.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důvodu zakoupení již vytěženého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pozemku zákonná lhůta k zalesnění prodloužena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 5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měsíců. 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ebyla dodržena, příkazem uložena pokuta 239 tisíc korun, podán odpor.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V průběhu řízení právnická osoba SKOGAR změnila název na JT </a:t>
            </a:r>
            <a:r>
              <a:rPr lang="cs-CZ" altLang="cs-CZ" sz="2800" dirty="0" err="1" smtClean="0"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, té uložena pravomocná pokuta ve stejné výši.</a:t>
            </a:r>
          </a:p>
        </p:txBody>
      </p:sp>
    </p:spTree>
    <p:extLst>
      <p:ext uri="{BB962C8B-B14F-4D97-AF65-F5344CB8AC3E}">
        <p14:creationId xmlns:p14="http://schemas.microsoft.com/office/powerpoint/2010/main" val="15209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600" dirty="0">
                <a:solidFill>
                  <a:schemeClr val="tx1"/>
                </a:solidFill>
              </a:rPr>
              <a:t>Činnost OI </a:t>
            </a:r>
            <a:r>
              <a:rPr lang="cs-CZ" altLang="cs-CZ" sz="3600" dirty="0" smtClean="0">
                <a:solidFill>
                  <a:schemeClr val="tx1"/>
                </a:solidFill>
              </a:rPr>
              <a:t>Plzeň – významné případy</a:t>
            </a:r>
            <a:endParaRPr lang="cs-CZ" altLang="cs-CZ" sz="3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ichaela.prantnerova\Desktop\TISKOVKA 2017\foto skogar\P119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084914"/>
            <a:ext cx="5904657" cy="41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67544" y="1340768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SKOGAR s.r.o., resp. JT COMPANY s.r.o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09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2016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479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136 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446 200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924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Asie.</a:t>
            </a:r>
          </a:p>
          <a:p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% případů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byl zjištěn 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v souvislosti s porušováním zákona o CITES pachatel vietnamské národnosti (2015 – 50 %,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2014 – 36 %).</a:t>
            </a:r>
          </a:p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Nejvýznamnější akce </a:t>
            </a:r>
          </a:p>
          <a:p>
            <a:pPr marL="0" indent="0">
              <a:buNone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– operace EBUR, došlo k zabavení 126 kg slonoviny za cca 6 milionů korun</a:t>
            </a:r>
          </a:p>
          <a:p>
            <a:pPr marL="0" indent="0">
              <a:buNone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– operace Tygří oko, zkontrolováno 7370 zavazadel</a:t>
            </a:r>
          </a:p>
          <a:p>
            <a:endParaRPr lang="cs-CZ" alt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2016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Leden/Únor</a:t>
            </a:r>
          </a:p>
          <a:p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rámci operace Tygří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Letišti V. Havla Praha byla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zadržena medvědí žluč, tygří drápy, medicína s mošusem a rohy antilopy sajgy a vývary obsahující biologický materiál z tygrů (potvrzeno genetickými analýzami). Zajímavý byl rovněž záchyt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špičáku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levharta mandžuského (extrémně vzácná kočkovitá šelma, v přírodě zbývá cca 100 exemplářů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Březen</a:t>
            </a:r>
          </a:p>
          <a:p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součinnosti s CS a PČR (operace Kostka) zadrženo 7 drápů a 2 žlučníky z 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tygra.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celní poště ČIŽP zadržela 64 kaktusů pašovaných z Bolívie (dovoz na tzv. „bílé koně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“).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součinnosti s CS bylo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zadrženo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 kg slonoviny (operace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EBUR,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 slonoviny vydávané za starožitné předměty, v řešení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</a:p>
          <a:p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zadržela na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Letišti V. Havla Praha 221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chameleonů a 11 gekonů pašovaných z 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Madagaskaru. 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Říjen</a:t>
            </a:r>
          </a:p>
          <a:p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celní poště ČIŽP zadržela sošku z velrybí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kosti. 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Listopad</a:t>
            </a:r>
          </a:p>
          <a:p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zadržela na celní poště 198 kaktusů pašovaných z Bolívie (dovoz na tzv. „bílé koně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“).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441196"/>
              </p:ext>
            </p:extLst>
          </p:nvPr>
        </p:nvGraphicFramePr>
        <p:xfrm>
          <a:off x="1175392" y="1600200"/>
          <a:ext cx="6276928" cy="398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2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44950"/>
              </p:ext>
            </p:extLst>
          </p:nvPr>
        </p:nvGraphicFramePr>
        <p:xfrm>
          <a:off x="1187624" y="1484784"/>
          <a:ext cx="6276928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1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Spektrometr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Ukázky práce se spektrometrem</a:t>
            </a:r>
          </a:p>
          <a:p>
            <a:endParaRPr lang="cs-CZ" alt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98578"/>
            <a:ext cx="4234828" cy="282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20669"/>
            <a:ext cx="22080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2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Děkujeme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r>
              <a:rPr lang="cs-CZ" altLang="cs-CZ" b="1" dirty="0" smtClean="0"/>
              <a:t>www.cizp.cz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Kontroly v roce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883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s 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2015 nárůst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počtu kontrol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206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(41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2015).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výši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téměř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131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5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2015.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- 342 (v roce 2015 – 345)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a 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23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2015 – 44).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rok 2017 -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Pokuty za rok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2887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2015 – 2941)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130 717 343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(2015 - 135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719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214).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zhruba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(nižší pokuty za drobnější delikty).</a:t>
            </a: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977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19570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Nejvyšší pokuty za rok 2016 -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OMGD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s.r.o. - 6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Pokuta za porušení zákona o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odpadech.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Uhrazena.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letech 2013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2015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nakládala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areálu bývalé chemičky v Kaznějově na Plzeňsku s 15 tisíci tunami demoličních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odpadů. K nakládání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 odpady v tomto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zařízení neměla povolení.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Demoliční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odpady vysoce překračovaly limity povolené pro obsah škodlivin v odpadech využívaných na povrchu terénu.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 smtClean="0">
                <a:cs typeface="Times New Roman" pitchFamily="18" charset="0"/>
              </a:rPr>
              <a:t>Nejvyšší pokuty za rok 2016 - ČR</a:t>
            </a:r>
            <a:endParaRPr lang="cs-CZ" altLang="cs-CZ" sz="3800" dirty="0">
              <a:cs typeface="Times New Roman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269468"/>
            <a:ext cx="4234341" cy="317575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58870"/>
            <a:ext cx="4248472" cy="318635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1491198"/>
            <a:ext cx="71287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OMGD, s.r.</a:t>
            </a:r>
            <a:r>
              <a:rPr lang="en-US" altLang="cs-CZ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cs-CZ" altLang="cs-CZ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6 500 </a:t>
            </a:r>
            <a:r>
              <a:rPr lang="cs-CZ" altLang="cs-CZ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5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2016 -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NP Transport s.r.o. – 3 000 000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Provoz mobilního zařízení ke sběru a výkupu odpadů ve Středočeském kraji bez povolení – cca 20 000 tun odpadů.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Podání neúplného a nepravdivého hlášení o produkci a nakládání s odpady.</a:t>
            </a: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a opakované neposkytnutí požadovaných podkladů uložena pořádková pokuta ve výši 180 000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Kč.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neuhrazena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Předáno k vymáhání celnímu úřadu.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2016 -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S SLUŽBY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s.r.o. - 1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900 000 Kč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Pokuta za porušení zákona o odpadech.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minimálně 6 tisíc tun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odpadů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(asfalty, betony, zeminy) na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úpravy terénu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pozemcích v katastru Senec u Plzně 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Tymákov.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těchto odpadů byla potvrzena nevhodnost při použití na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úpravy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terénu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neuhrazena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Předáno k vymáhání celnímu úřadu.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2016 -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ZS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Vilémov,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 - 1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700 000 Kč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úhyn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nejméně 8475 kriticky ohrožených raků říčních v řece Doubravce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už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roce 2015 uložila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firmě pokutu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tisíc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znečištění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Doubravky pesticidem,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který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 úhyn raků a jejich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vajíček způsobil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Látka unikla z vnitropodnikové kanalizace. Mrtví raci nalezeni v úseku dlouhém 6,5 kilometru.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byla uhrazena.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917</Words>
  <Application>Microsoft Office PowerPoint</Application>
  <PresentationFormat>Předvádění na obrazovce (4:3)</PresentationFormat>
  <Paragraphs>191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Výsledky činnosti ČIŽP za rok 2016</vt:lpstr>
      <vt:lpstr>Činnost ČIŽP v roce 2016, plán pro rok 2017, základní shrnutí</vt:lpstr>
      <vt:lpstr>Kontroly v roce 2016</vt:lpstr>
      <vt:lpstr>Pokuty za rok 2016</vt:lpstr>
      <vt:lpstr>Nejvyšší pokuty za rok 2016 - ČR</vt:lpstr>
      <vt:lpstr>Nejvyšší pokuty za rok 2016 - ČR</vt:lpstr>
      <vt:lpstr>Nejvyšší pokuty za rok 2016 - ČR</vt:lpstr>
      <vt:lpstr>Nejvyšší pokuty za rok 2016 - ČR</vt:lpstr>
      <vt:lpstr>Nejvyšší pokuty za rok 2016 - ČR</vt:lpstr>
      <vt:lpstr>Nejvyšší pokuty za rok 2016 - ČR</vt:lpstr>
      <vt:lpstr>Činnost OI Plzeň – počty kontrol</vt:lpstr>
      <vt:lpstr>Činnost OI Plzeň – počty kontrol dle složek</vt:lpstr>
      <vt:lpstr>Činnost OI Plzeň – počty a výše pokut</vt:lpstr>
      <vt:lpstr>Činnost OI Plzeň – významné případy</vt:lpstr>
      <vt:lpstr>Činnost OI Plzeň – významné případy</vt:lpstr>
      <vt:lpstr>Činnost OI Plzeň – významné případy</vt:lpstr>
      <vt:lpstr>Činnost OI Plzeň – významné případy</vt:lpstr>
      <vt:lpstr>Činnost OI Plzeň – významné případy</vt:lpstr>
      <vt:lpstr>Činnost OI Plzeň – významné případy</vt:lpstr>
      <vt:lpstr>Činnost OI Plzeň – významné případy</vt:lpstr>
      <vt:lpstr>Činnost OI Plzeň – významné případy</vt:lpstr>
      <vt:lpstr>CITES v roce 2016</vt:lpstr>
      <vt:lpstr>CITES v roce 2016</vt:lpstr>
      <vt:lpstr>CITES - fotky</vt:lpstr>
      <vt:lpstr>CITES - fotky</vt:lpstr>
      <vt:lpstr>Spektrometr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Jandová Jana</cp:lastModifiedBy>
  <cp:revision>120</cp:revision>
  <dcterms:created xsi:type="dcterms:W3CDTF">2016-12-06T12:06:40Z</dcterms:created>
  <dcterms:modified xsi:type="dcterms:W3CDTF">2017-05-02T11:16:41Z</dcterms:modified>
</cp:coreProperties>
</file>